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658" r:id="rId3"/>
    <p:sldId id="311" r:id="rId4"/>
    <p:sldId id="291" r:id="rId5"/>
    <p:sldId id="303" r:id="rId6"/>
    <p:sldId id="292" r:id="rId7"/>
    <p:sldId id="273" r:id="rId8"/>
    <p:sldId id="272" r:id="rId9"/>
    <p:sldId id="650" r:id="rId10"/>
    <p:sldId id="647" r:id="rId11"/>
    <p:sldId id="276" r:id="rId12"/>
    <p:sldId id="651" r:id="rId13"/>
    <p:sldId id="653" r:id="rId14"/>
    <p:sldId id="654" r:id="rId15"/>
    <p:sldId id="656" r:id="rId16"/>
    <p:sldId id="655" r:id="rId17"/>
    <p:sldId id="657" r:id="rId18"/>
    <p:sldId id="642" r:id="rId19"/>
    <p:sldId id="648" r:id="rId20"/>
    <p:sldId id="639" r:id="rId21"/>
    <p:sldId id="660" r:id="rId22"/>
    <p:sldId id="643" r:id="rId23"/>
    <p:sldId id="270" r:id="rId24"/>
    <p:sldId id="659" r:id="rId25"/>
    <p:sldId id="287" r:id="rId26"/>
    <p:sldId id="652" r:id="rId27"/>
  </p:sldIdLst>
  <p:sldSz cx="9144000" cy="6858000" type="screen4x3"/>
  <p:notesSz cx="9926638" cy="679767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71"/>
    <a:srgbClr val="DC4403"/>
    <a:srgbClr val="FFFF99"/>
    <a:srgbClr val="01AB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6374" autoAdjust="0"/>
  </p:normalViewPr>
  <p:slideViewPr>
    <p:cSldViewPr snapToGrid="0">
      <p:cViewPr varScale="1">
        <p:scale>
          <a:sx n="86" d="100"/>
          <a:sy n="86" d="100"/>
        </p:scale>
        <p:origin x="115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F50E2-B2AC-4186-977D-2EDB4A0CD756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0CC25-94E3-4167-A879-2FE6F98FF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13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7B861-D2C5-4834-B685-AA03B88BC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39" y="1122363"/>
            <a:ext cx="8215313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73889E-7513-4F79-9419-019EDC591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639" y="3602038"/>
            <a:ext cx="8215313" cy="1655762"/>
          </a:xfrm>
        </p:spPr>
        <p:txBody>
          <a:bodyPr>
            <a:normAutofit/>
          </a:bodyPr>
          <a:lstStyle>
            <a:lvl1pPr marL="0" indent="0" algn="l">
              <a:buNone/>
              <a:defRPr lang="nl-NL" sz="3600" kern="1200" dirty="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DD11D0-3A40-40DA-9094-E3CD2171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7E4074-2E59-48AF-8A9B-1619DBAA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36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90E24-5A17-487B-AB1D-F39F2323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7C17EEA-C95C-46BC-B51D-DD348B24B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E1B1E5-B42F-4063-B79F-E1FF603B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4DF77C-3B89-49CC-8F9E-B393740C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23D4B7-043D-4ABB-ADCF-B9D0C9ED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73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D692FAE-F6A9-4338-BF0B-8946FEA36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4380D6-10FA-4C34-96E5-C7226B230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3A13AF-70AD-4658-9BA5-85DBAD01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52C7C4-FDC0-4650-9EF9-9CB5FFA8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E98FC2-F2E2-468B-B62B-AD7A6922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01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DD05A-48D4-4C02-B093-2E93E080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E579E1-E828-447D-8372-DB503A899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331E8E-F208-4271-9302-49653AE3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54D0FB-0538-4117-9F39-28C64030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04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8BFEA-007B-4C6A-B954-2CD52EF8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3158F0-D0B2-4BF8-B858-C9E25999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lang="nl-NL" sz="2800" kern="1200" dirty="0" smtClean="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0B2B13-DCD8-447E-9FB1-288F8A7C3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30C144-FE24-4106-8D3C-7B1E88C3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8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4F951-1F8C-4C49-A547-5D10C5D8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C4AC2-2D14-41B2-B763-C4E141B5F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638" y="1238250"/>
            <a:ext cx="3900487" cy="4938713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BD9942-0F57-41A4-85D6-66B583E63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0595" y="1238250"/>
            <a:ext cx="3900486" cy="493871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63E847-413C-426B-BDC5-D5DB443C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C0CD9C-385F-46D8-BEF9-CC93602D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07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277CA-8926-4D61-A51B-6B0F9C5C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9" y="307976"/>
            <a:ext cx="8101013" cy="65405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6D4B4A-FADF-45E1-85F8-C511B6B98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636" y="1239839"/>
            <a:ext cx="3901504" cy="654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CDAA27-BFA9-4600-BB39-8593B8FE3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639" y="1893889"/>
            <a:ext cx="3901502" cy="4295774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ACC950F-A749-4DB9-A1A7-AF9B9478F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28147" y="1239839"/>
            <a:ext cx="3901504" cy="654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01552A-C0BA-463A-B7A0-B575C6161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8147" y="1893891"/>
            <a:ext cx="3901504" cy="3363911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94DE7B9-1515-4AC1-B1D0-3B116255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4BE0531-96C7-49C7-9F6A-F44D851A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93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6E48B-8E22-4791-AD54-7A0BCFAA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303F40-61B5-4059-AC97-AE7DC3B7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7DD1613-3946-4BB5-A9BE-C77BCDB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54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AD5C536-2D63-4813-A5ED-A475FD2D5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8F3FD8-19BC-445A-B5C2-010055406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49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7BBFD-E87C-46E1-9667-045FF2A0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9" y="428629"/>
            <a:ext cx="3050381" cy="1628775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DF2073-3950-4886-BEAD-AE74F328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28630"/>
            <a:ext cx="4629150" cy="56292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B13926-8070-4091-9571-A6B134531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640" y="2057400"/>
            <a:ext cx="3050381" cy="40005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FEEE22-B134-4CB6-919D-0DD09589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4DF7FE3-47CB-4E44-8626-57511F21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758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6F838-FB91-4419-9E1F-2A3399E2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423020"/>
            <a:ext cx="3050382" cy="1634383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92F296B-F913-43F2-9BB0-AFE3FD923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57205"/>
            <a:ext cx="4629150" cy="561974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DB119D-F994-43A3-AC9A-AA5547DDE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640" y="2057404"/>
            <a:ext cx="3050381" cy="401954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9A909C-E571-4A67-8693-FE3519B8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2298-073E-47BB-B91C-A5E3B2482EC4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634EC8-3355-4F27-9CEB-AB073C7A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353400-8D92-4282-BE19-38CA4E9E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C800-FA28-487D-AA56-3EA7AC5A1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56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A6E93EB-1FD1-4E38-9BDA-C58FF82FB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13153" r="90080" b="13945"/>
          <a:stretch/>
        </p:blipFill>
        <p:spPr>
          <a:xfrm>
            <a:off x="1332" y="-9525"/>
            <a:ext cx="229200" cy="6876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503DB7A-43C2-4A3F-923D-07F16E0C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9" y="304800"/>
            <a:ext cx="8122444" cy="6667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6FD315-11AC-45CC-9EAE-2F2446AB4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638" y="1228728"/>
            <a:ext cx="7165182" cy="4848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099929-B25D-4F4B-A2A6-77A0A8082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639" y="6467475"/>
            <a:ext cx="2157413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C440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E72298-073E-47BB-B91C-A5E3B2482EC4}" type="datetimeFigureOut">
              <a:rPr lang="nl-NL" smtClean="0"/>
              <a:pPr/>
              <a:t>24-11-2022</a:t>
            </a:fld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8BBA62-EEBA-46A5-9503-8CB9B4922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467475"/>
            <a:ext cx="20574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DC440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34C800-FA28-487D-AA56-3EA7AC5A1BD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52F1181-EA16-471C-8AAE-8FE6DA542B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35" y="5153026"/>
            <a:ext cx="1704975" cy="17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1ABC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005F71"/>
        </a:buClr>
        <a:buSzPct val="90000"/>
        <a:buFont typeface="Wingdings" panose="05000000000000000000" pitchFamily="2" charset="2"/>
        <a:buChar char="§"/>
        <a:defRPr sz="3600" kern="1200">
          <a:solidFill>
            <a:srgbClr val="005F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5F71"/>
        </a:buClr>
        <a:buSzPct val="90000"/>
        <a:buFont typeface="Wingdings" panose="05000000000000000000" pitchFamily="2" charset="2"/>
        <a:buChar char="§"/>
        <a:defRPr sz="2800" kern="1200">
          <a:solidFill>
            <a:srgbClr val="005F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5F71"/>
        </a:buClr>
        <a:buSzPct val="90000"/>
        <a:buFont typeface="Wingdings" panose="05000000000000000000" pitchFamily="2" charset="2"/>
        <a:buChar char="§"/>
        <a:defRPr sz="2400" kern="1200">
          <a:solidFill>
            <a:srgbClr val="005F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5F71"/>
        </a:buClr>
        <a:buSzPct val="90000"/>
        <a:buFont typeface="Wingdings" panose="05000000000000000000" pitchFamily="2" charset="2"/>
        <a:buChar char="§"/>
        <a:defRPr sz="2000" kern="1200">
          <a:solidFill>
            <a:srgbClr val="005F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5F71"/>
        </a:buClr>
        <a:buSzPct val="90000"/>
        <a:buFont typeface="Wingdings" panose="05000000000000000000" pitchFamily="2" charset="2"/>
        <a:buChar char="§"/>
        <a:defRPr sz="2000" kern="1200">
          <a:solidFill>
            <a:srgbClr val="005F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hyperlink" Target="https://github.com/nens/bgt-inlooptool/releas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dego.vng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gwsw.nl/" TargetMode="External"/><Relationship Id="rId2" Type="http://schemas.openxmlformats.org/officeDocument/2006/relationships/hyperlink" Target="https://data.gwsw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hyperlink" Target="mailto:eric.oosterom@rioned.org" TargetMode="External"/><Relationship Id="rId4" Type="http://schemas.openxmlformats.org/officeDocument/2006/relationships/hyperlink" Target="http://www.riool.net/gwsw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ata.gwsw.nl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s.gwsw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s.gwsw.n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C5C62-E3F0-499F-8F07-9CFB88690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39" y="1122363"/>
            <a:ext cx="8215313" cy="1913914"/>
          </a:xfrm>
        </p:spPr>
        <p:txBody>
          <a:bodyPr>
            <a:normAutofit/>
          </a:bodyPr>
          <a:lstStyle/>
          <a:p>
            <a:r>
              <a:rPr lang="nl-NL" sz="4000" dirty="0"/>
              <a:t>Beter beheer dankzij datastandaarden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5ED63-227B-4A09-803E-E5D3EA664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639" y="3602038"/>
            <a:ext cx="8215313" cy="2369554"/>
          </a:xfrm>
        </p:spPr>
        <p:txBody>
          <a:bodyPr>
            <a:normAutofit/>
          </a:bodyPr>
          <a:lstStyle/>
          <a:p>
            <a:r>
              <a:rPr lang="nl-NL" sz="2000" dirty="0"/>
              <a:t>Eric Oosterom, Stichting RIONED</a:t>
            </a:r>
          </a:p>
          <a:p>
            <a:r>
              <a:rPr lang="nl-NL" sz="2000" dirty="0"/>
              <a:t>Programmamanager Data &amp; Standaardisatie</a:t>
            </a:r>
          </a:p>
          <a:p>
            <a:endParaRPr lang="nl-NL" sz="2000" dirty="0"/>
          </a:p>
          <a:p>
            <a:r>
              <a:rPr lang="nl-NL" sz="2000" dirty="0"/>
              <a:t>24 november 2022, </a:t>
            </a:r>
            <a:r>
              <a:rPr lang="nl-NL" sz="2000" dirty="0" err="1"/>
              <a:t>Mous</a:t>
            </a:r>
            <a:r>
              <a:rPr lang="nl-NL" sz="2000" dirty="0"/>
              <a:t> &amp; I-Real </a:t>
            </a:r>
            <a:r>
              <a:rPr lang="nl-NL" sz="2000" dirty="0" err="1"/>
              <a:t>klantendag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141903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06B4F-7391-BB71-1710-D36DED7C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351561"/>
            <a:ext cx="8122444" cy="666750"/>
          </a:xfrm>
        </p:spPr>
        <p:txBody>
          <a:bodyPr>
            <a:normAutofit/>
          </a:bodyPr>
          <a:lstStyle/>
          <a:p>
            <a:r>
              <a:rPr lang="nl-NL" sz="4000" dirty="0"/>
              <a:t>Rioolbeheerdata openbaar (!?)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F16E7F-8948-10C5-E550-DAB0E586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910" y="1241055"/>
            <a:ext cx="2567630" cy="2991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D83F495-C2EB-A98B-F6C2-DFCD24833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8" b="6115"/>
          <a:stretch/>
        </p:blipFill>
        <p:spPr>
          <a:xfrm>
            <a:off x="2287391" y="4998356"/>
            <a:ext cx="6751533" cy="185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D7D3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F838A9E-CAE1-1A12-FE01-CF00AE25AC4C}"/>
              </a:ext>
            </a:extLst>
          </p:cNvPr>
          <p:cNvCxnSpPr/>
          <p:nvPr/>
        </p:nvCxnSpPr>
        <p:spPr>
          <a:xfrm>
            <a:off x="4437851" y="4040355"/>
            <a:ext cx="252536" cy="796277"/>
          </a:xfrm>
          <a:prstGeom prst="straightConnector1">
            <a:avLst/>
          </a:prstGeom>
          <a:ln w="76200">
            <a:solidFill>
              <a:srgbClr val="ED7D3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4575FACD-DDF0-7A32-D823-E8F84472F1E4}"/>
              </a:ext>
            </a:extLst>
          </p:cNvPr>
          <p:cNvCxnSpPr/>
          <p:nvPr/>
        </p:nvCxnSpPr>
        <p:spPr>
          <a:xfrm>
            <a:off x="5297032" y="4040355"/>
            <a:ext cx="1013651" cy="768000"/>
          </a:xfrm>
          <a:prstGeom prst="straightConnector1">
            <a:avLst/>
          </a:prstGeom>
          <a:ln w="76200">
            <a:solidFill>
              <a:srgbClr val="ED7D3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AFDD33EC-B446-611E-D264-B2D7875264D2}"/>
              </a:ext>
            </a:extLst>
          </p:cNvPr>
          <p:cNvCxnSpPr/>
          <p:nvPr/>
        </p:nvCxnSpPr>
        <p:spPr>
          <a:xfrm>
            <a:off x="5800657" y="3657181"/>
            <a:ext cx="2071080" cy="1151174"/>
          </a:xfrm>
          <a:prstGeom prst="straightConnector1">
            <a:avLst/>
          </a:prstGeom>
          <a:ln w="76200">
            <a:solidFill>
              <a:srgbClr val="ED7D3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7807416-0CE5-D168-EC11-EECDC8E69BDA}"/>
              </a:ext>
            </a:extLst>
          </p:cNvPr>
          <p:cNvCxnSpPr/>
          <p:nvPr/>
        </p:nvCxnSpPr>
        <p:spPr>
          <a:xfrm flipH="1">
            <a:off x="3318071" y="4032885"/>
            <a:ext cx="319680" cy="803747"/>
          </a:xfrm>
          <a:prstGeom prst="straightConnector1">
            <a:avLst/>
          </a:prstGeom>
          <a:ln w="76200">
            <a:solidFill>
              <a:srgbClr val="ED7D3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06191B4-ABE2-B810-C849-8239DE74668A}"/>
              </a:ext>
            </a:extLst>
          </p:cNvPr>
          <p:cNvGrpSpPr/>
          <p:nvPr/>
        </p:nvGrpSpPr>
        <p:grpSpPr>
          <a:xfrm>
            <a:off x="5151113" y="2160225"/>
            <a:ext cx="1883587" cy="1236613"/>
            <a:chOff x="6657187" y="351073"/>
            <a:chExt cx="2620162" cy="1623659"/>
          </a:xfrm>
        </p:grpSpPr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B5DDECA6-DF05-925E-FCDD-13749C7755E6}"/>
                </a:ext>
              </a:extLst>
            </p:cNvPr>
            <p:cNvGrpSpPr/>
            <p:nvPr/>
          </p:nvGrpSpPr>
          <p:grpSpPr>
            <a:xfrm>
              <a:off x="6657187" y="351073"/>
              <a:ext cx="2620162" cy="1623659"/>
              <a:chOff x="7128291" y="106554"/>
              <a:chExt cx="2342645" cy="1588142"/>
            </a:xfrm>
          </p:grpSpPr>
          <p:sp>
            <p:nvSpPr>
              <p:cNvPr id="51" name="Ovaal 50">
                <a:extLst>
                  <a:ext uri="{FF2B5EF4-FFF2-40B4-BE49-F238E27FC236}">
                    <a16:creationId xmlns:a16="http://schemas.microsoft.com/office/drawing/2014/main" id="{B536C437-66A9-3C33-A9E2-E61E7E0F6679}"/>
                  </a:ext>
                </a:extLst>
              </p:cNvPr>
              <p:cNvSpPr/>
              <p:nvPr/>
            </p:nvSpPr>
            <p:spPr>
              <a:xfrm>
                <a:off x="7128291" y="106554"/>
                <a:ext cx="1337192" cy="1183379"/>
              </a:xfrm>
              <a:prstGeom prst="ellipse">
                <a:avLst/>
              </a:prstGeom>
              <a:solidFill>
                <a:srgbClr val="1A1E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/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626145E3-85A5-262D-E24E-7DD11EED2962}"/>
                  </a:ext>
                </a:extLst>
              </p:cNvPr>
              <p:cNvSpPr/>
              <p:nvPr/>
            </p:nvSpPr>
            <p:spPr>
              <a:xfrm>
                <a:off x="7904933" y="318956"/>
                <a:ext cx="1337192" cy="1183379"/>
              </a:xfrm>
              <a:prstGeom prst="ellipse">
                <a:avLst/>
              </a:prstGeom>
              <a:solidFill>
                <a:srgbClr val="1A1E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/>
              </a:p>
            </p:txBody>
          </p:sp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8A629136-0C98-1DD8-C21C-44A8328A992B}"/>
                  </a:ext>
                </a:extLst>
              </p:cNvPr>
              <p:cNvSpPr/>
              <p:nvPr/>
            </p:nvSpPr>
            <p:spPr>
              <a:xfrm>
                <a:off x="8133744" y="785695"/>
                <a:ext cx="1337192" cy="906641"/>
              </a:xfrm>
              <a:prstGeom prst="ellipse">
                <a:avLst/>
              </a:prstGeom>
              <a:solidFill>
                <a:srgbClr val="1A1E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C05AD75B-F529-ED34-8AFC-0EBAEC8F5D08}"/>
                  </a:ext>
                </a:extLst>
              </p:cNvPr>
              <p:cNvSpPr/>
              <p:nvPr/>
            </p:nvSpPr>
            <p:spPr>
              <a:xfrm>
                <a:off x="7178151" y="1069607"/>
                <a:ext cx="1708426" cy="625089"/>
              </a:xfrm>
              <a:prstGeom prst="rect">
                <a:avLst/>
              </a:prstGeom>
              <a:solidFill>
                <a:srgbClr val="1A1E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/>
              </a:p>
            </p:txBody>
          </p:sp>
        </p:grpSp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29F389E2-53C7-1A21-2931-7EA80A6FB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49" t="9285" r="75420" b="82236"/>
            <a:stretch/>
          </p:blipFill>
          <p:spPr>
            <a:xfrm>
              <a:off x="7691303" y="944639"/>
              <a:ext cx="1047139" cy="459725"/>
            </a:xfrm>
            <a:prstGeom prst="rect">
              <a:avLst/>
            </a:prstGeom>
          </p:spPr>
        </p:pic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7ACD0274-A88F-9500-78DD-174C00D40CED}"/>
              </a:ext>
            </a:extLst>
          </p:cNvPr>
          <p:cNvGrpSpPr/>
          <p:nvPr/>
        </p:nvGrpSpPr>
        <p:grpSpPr>
          <a:xfrm>
            <a:off x="3167773" y="2107885"/>
            <a:ext cx="2860261" cy="1479512"/>
            <a:chOff x="4015116" y="678429"/>
            <a:chExt cx="3806821" cy="1733668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22CCD7BF-3B2F-3604-01A0-220DCC6BC9A7}"/>
                </a:ext>
              </a:extLst>
            </p:cNvPr>
            <p:cNvGrpSpPr/>
            <p:nvPr/>
          </p:nvGrpSpPr>
          <p:grpSpPr>
            <a:xfrm>
              <a:off x="4015116" y="678429"/>
              <a:ext cx="3806821" cy="1733668"/>
              <a:chOff x="3599360" y="318956"/>
              <a:chExt cx="3806821" cy="1733668"/>
            </a:xfrm>
            <a:solidFill>
              <a:srgbClr val="5899D4"/>
            </a:solidFill>
          </p:grpSpPr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3D2E9723-2374-E456-40AC-A61538B36F77}"/>
                  </a:ext>
                </a:extLst>
              </p:cNvPr>
              <p:cNvGrpSpPr/>
              <p:nvPr/>
            </p:nvGrpSpPr>
            <p:grpSpPr>
              <a:xfrm>
                <a:off x="4408299" y="318956"/>
                <a:ext cx="2997882" cy="1733668"/>
                <a:chOff x="6673635" y="106554"/>
                <a:chExt cx="2797301" cy="1585782"/>
              </a:xfrm>
              <a:grpFill/>
            </p:grpSpPr>
            <p:sp>
              <p:nvSpPr>
                <p:cNvPr id="34" name="Ovaal 33">
                  <a:extLst>
                    <a:ext uri="{FF2B5EF4-FFF2-40B4-BE49-F238E27FC236}">
                      <a16:creationId xmlns:a16="http://schemas.microsoft.com/office/drawing/2014/main" id="{1780A0AE-7728-736F-29D5-9EC28DA1C254}"/>
                    </a:ext>
                  </a:extLst>
                </p:cNvPr>
                <p:cNvSpPr/>
                <p:nvPr/>
              </p:nvSpPr>
              <p:spPr>
                <a:xfrm>
                  <a:off x="7128291" y="106554"/>
                  <a:ext cx="1337192" cy="118337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NL"/>
                </a:p>
              </p:txBody>
            </p:sp>
            <p:sp>
              <p:nvSpPr>
                <p:cNvPr id="35" name="Ovaal 34">
                  <a:extLst>
                    <a:ext uri="{FF2B5EF4-FFF2-40B4-BE49-F238E27FC236}">
                      <a16:creationId xmlns:a16="http://schemas.microsoft.com/office/drawing/2014/main" id="{E70D41A6-A4B9-6D28-4B52-7A2663C98B81}"/>
                    </a:ext>
                  </a:extLst>
                </p:cNvPr>
                <p:cNvSpPr/>
                <p:nvPr/>
              </p:nvSpPr>
              <p:spPr>
                <a:xfrm>
                  <a:off x="7904933" y="318956"/>
                  <a:ext cx="1337192" cy="118337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NL"/>
                </a:p>
              </p:txBody>
            </p:sp>
            <p:sp>
              <p:nvSpPr>
                <p:cNvPr id="36" name="Ovaal 35">
                  <a:extLst>
                    <a:ext uri="{FF2B5EF4-FFF2-40B4-BE49-F238E27FC236}">
                      <a16:creationId xmlns:a16="http://schemas.microsoft.com/office/drawing/2014/main" id="{114C15AD-49AB-7398-5F8A-47FEBF937A24}"/>
                    </a:ext>
                  </a:extLst>
                </p:cNvPr>
                <p:cNvSpPr/>
                <p:nvPr/>
              </p:nvSpPr>
              <p:spPr>
                <a:xfrm>
                  <a:off x="8133744" y="785695"/>
                  <a:ext cx="1337192" cy="9066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NL"/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17471D7D-54EF-FEAC-C2B1-24B2C7D5D406}"/>
                    </a:ext>
                  </a:extLst>
                </p:cNvPr>
                <p:cNvSpPr/>
                <p:nvPr/>
              </p:nvSpPr>
              <p:spPr>
                <a:xfrm>
                  <a:off x="6673635" y="1061526"/>
                  <a:ext cx="2212941" cy="62508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NL"/>
                </a:p>
              </p:txBody>
            </p:sp>
          </p:grpSp>
          <p:sp>
            <p:nvSpPr>
              <p:cNvPr id="32" name="Ovaal 31">
                <a:extLst>
                  <a:ext uri="{FF2B5EF4-FFF2-40B4-BE49-F238E27FC236}">
                    <a16:creationId xmlns:a16="http://schemas.microsoft.com/office/drawing/2014/main" id="{ACD0EDCE-B591-7020-7C38-5FAA9D8DF335}"/>
                  </a:ext>
                </a:extLst>
              </p:cNvPr>
              <p:cNvSpPr/>
              <p:nvPr/>
            </p:nvSpPr>
            <p:spPr>
              <a:xfrm>
                <a:off x="3599360" y="1061432"/>
                <a:ext cx="1433076" cy="9911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/>
              </a:p>
            </p:txBody>
          </p:sp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879DB56D-EF5F-AED7-81BF-D1B964959B7F}"/>
                  </a:ext>
                </a:extLst>
              </p:cNvPr>
              <p:cNvSpPr/>
              <p:nvPr/>
            </p:nvSpPr>
            <p:spPr>
              <a:xfrm>
                <a:off x="4052374" y="777965"/>
                <a:ext cx="1433076" cy="109984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/>
              </a:p>
            </p:txBody>
          </p:sp>
        </p:grp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5B35B26F-B4D0-83C3-3B9B-1103C3E22A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742" y="1321340"/>
              <a:ext cx="2111696" cy="886913"/>
            </a:xfrm>
            <a:prstGeom prst="rect">
              <a:avLst/>
            </a:prstGeom>
            <a:solidFill>
              <a:srgbClr val="5899D4"/>
            </a:solidFill>
          </p:spPr>
        </p:pic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02DFF678-E0DE-19EE-DA57-B9E54E05B7D1}"/>
                </a:ext>
              </a:extLst>
            </p:cNvPr>
            <p:cNvSpPr/>
            <p:nvPr/>
          </p:nvSpPr>
          <p:spPr>
            <a:xfrm>
              <a:off x="6163342" y="1526847"/>
              <a:ext cx="884743" cy="629409"/>
            </a:xfrm>
            <a:prstGeom prst="rect">
              <a:avLst/>
            </a:prstGeom>
            <a:solidFill>
              <a:srgbClr val="58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30" name="Tekstvak 12">
              <a:extLst>
                <a:ext uri="{FF2B5EF4-FFF2-40B4-BE49-F238E27FC236}">
                  <a16:creationId xmlns:a16="http://schemas.microsoft.com/office/drawing/2014/main" id="{8521F02B-EB32-CDE8-34D1-6E056A9FB795}"/>
                </a:ext>
              </a:extLst>
            </p:cNvPr>
            <p:cNvSpPr txBox="1"/>
            <p:nvPr/>
          </p:nvSpPr>
          <p:spPr>
            <a:xfrm>
              <a:off x="6230397" y="1536533"/>
              <a:ext cx="1282654" cy="381641"/>
            </a:xfrm>
            <a:prstGeom prst="rect">
              <a:avLst/>
            </a:prstGeom>
            <a:solidFill>
              <a:srgbClr val="5899D4"/>
            </a:solidFill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server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31469114-28DE-33D4-A817-FF40DE569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07" y="1753400"/>
            <a:ext cx="3239601" cy="1199528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A1630D25-76AF-3B51-7031-6CCA9062D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86" y="3041124"/>
            <a:ext cx="2479513" cy="20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10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70A51-2C75-4274-AAF2-9693302E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304800"/>
            <a:ext cx="8122444" cy="666750"/>
          </a:xfrm>
        </p:spPr>
        <p:txBody>
          <a:bodyPr>
            <a:normAutofit/>
          </a:bodyPr>
          <a:lstStyle/>
          <a:p>
            <a:r>
              <a:rPr lang="nl-NL" sz="4000" dirty="0"/>
              <a:t>Ontsluiting via PDOK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B36667-80B5-43E4-B08B-6BD9A26D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8" y="1228728"/>
            <a:ext cx="7754228" cy="4848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Diverse kaartlagen, binnenkort ook aansluitleidingen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906F92-B045-4AAB-8BAD-83E3B63F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" y="1714500"/>
            <a:ext cx="9026476" cy="507739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367F198-BAA6-450D-9F6E-DAA09FC86E66}"/>
              </a:ext>
            </a:extLst>
          </p:cNvPr>
          <p:cNvSpPr/>
          <p:nvPr/>
        </p:nvSpPr>
        <p:spPr>
          <a:xfrm>
            <a:off x="80682" y="3257595"/>
            <a:ext cx="2293705" cy="921684"/>
          </a:xfrm>
          <a:prstGeom prst="ellipse">
            <a:avLst/>
          </a:prstGeom>
          <a:noFill/>
          <a:ln w="76200">
            <a:solidFill>
              <a:srgbClr val="DC44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539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7EB4-72B4-47BB-ACBE-23A116C6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En dat leidt tot toepassingen!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9D7C622-7937-4C5F-A472-ED9749B8C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8" y="1731146"/>
            <a:ext cx="8983552" cy="4896035"/>
          </a:xfrm>
        </p:spPr>
      </p:pic>
    </p:spTree>
    <p:extLst>
      <p:ext uri="{BB962C8B-B14F-4D97-AF65-F5344CB8AC3E}">
        <p14:creationId xmlns:p14="http://schemas.microsoft.com/office/powerpoint/2010/main" val="144641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1644A-1F24-072B-001A-0DA6F34B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000" dirty="0"/>
              <a:t>BGT en ‘PDOK-riolering’ als basis voor systeeminzicht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EE27B61-0453-BB23-C2F2-B6117D951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9" y="1867916"/>
            <a:ext cx="6749176" cy="4848225"/>
          </a:xfrm>
        </p:spPr>
      </p:pic>
    </p:spTree>
    <p:extLst>
      <p:ext uri="{BB962C8B-B14F-4D97-AF65-F5344CB8AC3E}">
        <p14:creationId xmlns:p14="http://schemas.microsoft.com/office/powerpoint/2010/main" val="322057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73B438DB-E68C-E86E-C046-3EDAAECCB814}"/>
              </a:ext>
            </a:extLst>
          </p:cNvPr>
          <p:cNvSpPr/>
          <p:nvPr/>
        </p:nvSpPr>
        <p:spPr>
          <a:xfrm>
            <a:off x="7236858" y="5905506"/>
            <a:ext cx="1762125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8472AC-4D96-EFC9-EAFB-916D54AA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BGT-inlooptabel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30AB88-5BF3-3937-B12B-D36C36E2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58" y="1228728"/>
            <a:ext cx="7165182" cy="4848225"/>
          </a:xfrm>
        </p:spPr>
        <p:txBody>
          <a:bodyPr>
            <a:normAutofit/>
          </a:bodyPr>
          <a:lstStyle/>
          <a:p>
            <a:pPr algn="l"/>
            <a:r>
              <a:rPr lang="nl-NL" sz="2400" b="0" i="0" u="none" strike="noStrike" baseline="0" dirty="0">
                <a:latin typeface="Swift-Regular"/>
              </a:rPr>
              <a:t>Wit: Gegevens over de registratie</a:t>
            </a:r>
          </a:p>
          <a:p>
            <a:pPr algn="l"/>
            <a:r>
              <a:rPr lang="nl-NL" sz="2400" b="0" i="0" u="none" strike="noStrike" baseline="0" dirty="0">
                <a:latin typeface="Swift-Regular"/>
              </a:rPr>
              <a:t>Groen: Eigenschappen oppervlak die invloed hebben op volume water dat tot afstroming zal komen</a:t>
            </a:r>
            <a:endParaRPr lang="nl-NL" sz="2400" dirty="0"/>
          </a:p>
          <a:p>
            <a:endParaRPr lang="nl-NL" sz="2400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E33278C-E022-5EA4-8896-E35DA01723BC}"/>
              </a:ext>
            </a:extLst>
          </p:cNvPr>
          <p:cNvGrpSpPr/>
          <p:nvPr/>
        </p:nvGrpSpPr>
        <p:grpSpPr>
          <a:xfrm>
            <a:off x="17861" y="2335300"/>
            <a:ext cx="9143999" cy="4121586"/>
            <a:chOff x="104503" y="-66418"/>
            <a:chExt cx="16491507" cy="6924418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8AE8DA66-D793-F502-2E24-0B76B2F39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03" y="0"/>
              <a:ext cx="16491507" cy="6858000"/>
            </a:xfrm>
            <a:prstGeom prst="rect">
              <a:avLst/>
            </a:prstGeom>
          </p:spPr>
        </p:pic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C31EA7EC-BAAD-8CF7-DE7B-9F15FF3A420E}"/>
                </a:ext>
              </a:extLst>
            </p:cNvPr>
            <p:cNvSpPr/>
            <p:nvPr/>
          </p:nvSpPr>
          <p:spPr>
            <a:xfrm>
              <a:off x="104503" y="-66418"/>
              <a:ext cx="1606379" cy="207593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68606C27-1083-8AD9-BD56-383A67921EE8}"/>
                </a:ext>
              </a:extLst>
            </p:cNvPr>
            <p:cNvSpPr/>
            <p:nvPr/>
          </p:nvSpPr>
          <p:spPr>
            <a:xfrm>
              <a:off x="9735346" y="-66418"/>
              <a:ext cx="1606379" cy="207593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25856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7D5A6C14-D5B9-BE8B-FAFD-C94953296F49}"/>
              </a:ext>
            </a:extLst>
          </p:cNvPr>
          <p:cNvSpPr/>
          <p:nvPr/>
        </p:nvSpPr>
        <p:spPr>
          <a:xfrm>
            <a:off x="7229476" y="5457825"/>
            <a:ext cx="1769508" cy="1304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30AB88-5BF3-3937-B12B-D36C36E2B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Blauw: Doellocatie afstromend water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CDF2EE53-7524-8F0B-E963-A36A21CC3B16}"/>
              </a:ext>
            </a:extLst>
          </p:cNvPr>
          <p:cNvGrpSpPr/>
          <p:nvPr/>
        </p:nvGrpSpPr>
        <p:grpSpPr>
          <a:xfrm>
            <a:off x="-10239" y="2095821"/>
            <a:ext cx="9164477" cy="3687759"/>
            <a:chOff x="0" y="0"/>
            <a:chExt cx="14841347" cy="685800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5B80FFB-66A1-C15C-CBA6-212514BB3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4841347" cy="6858000"/>
            </a:xfrm>
            <a:prstGeom prst="rect">
              <a:avLst/>
            </a:prstGeom>
          </p:spPr>
        </p:pic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98A0EE8D-32A2-F467-6330-F8452FBBA623}"/>
                </a:ext>
              </a:extLst>
            </p:cNvPr>
            <p:cNvSpPr/>
            <p:nvPr/>
          </p:nvSpPr>
          <p:spPr>
            <a:xfrm>
              <a:off x="0" y="2236571"/>
              <a:ext cx="1606379" cy="462142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54FC5DF9-D8C9-6AC7-69FE-0F913CAB9C12}"/>
                </a:ext>
              </a:extLst>
            </p:cNvPr>
            <p:cNvSpPr/>
            <p:nvPr/>
          </p:nvSpPr>
          <p:spPr>
            <a:xfrm>
              <a:off x="9062001" y="2236574"/>
              <a:ext cx="1000341" cy="462142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EA05F147-D191-EC5B-F75F-CF047499F14E}"/>
              </a:ext>
            </a:extLst>
          </p:cNvPr>
          <p:cNvSpPr txBox="1">
            <a:spLocks/>
          </p:cNvSpPr>
          <p:nvPr/>
        </p:nvSpPr>
        <p:spPr>
          <a:xfrm>
            <a:off x="528638" y="304800"/>
            <a:ext cx="8122444" cy="6667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1AB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dirty="0"/>
              <a:t>BGT-inlooptabel (2)</a:t>
            </a:r>
          </a:p>
        </p:txBody>
      </p:sp>
    </p:spTree>
    <p:extLst>
      <p:ext uri="{BB962C8B-B14F-4D97-AF65-F5344CB8AC3E}">
        <p14:creationId xmlns:p14="http://schemas.microsoft.com/office/powerpoint/2010/main" val="3756585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472AC-4D96-EFC9-EAFB-916D54AA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BGT-inlooptool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30AB88-5BF3-3937-B12B-D36C36E2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8" y="1228728"/>
            <a:ext cx="7165182" cy="5545452"/>
          </a:xfrm>
        </p:spPr>
        <p:txBody>
          <a:bodyPr>
            <a:normAutofit/>
          </a:bodyPr>
          <a:lstStyle/>
          <a:p>
            <a:r>
              <a:rPr lang="nl-NL" sz="2400" dirty="0"/>
              <a:t>Geautomatiseerd inschatten welk oppervlak naar welke bestemming afstroomt o.b.v. databronnen BGT en GWSW-conforme rioleringsdata PDOK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000" dirty="0"/>
              <a:t>QGIS: Via de </a:t>
            </a:r>
            <a:r>
              <a:rPr lang="nl-NL" sz="2000" dirty="0" err="1"/>
              <a:t>plugin</a:t>
            </a:r>
            <a:r>
              <a:rPr lang="nl-NL" sz="2000" dirty="0"/>
              <a:t>-manager van QGIS</a:t>
            </a:r>
          </a:p>
          <a:p>
            <a:r>
              <a:rPr lang="nl-NL" sz="2000" dirty="0"/>
              <a:t>ArcGIS: Via </a:t>
            </a:r>
            <a:r>
              <a:rPr lang="nl-NL" sz="2000" dirty="0">
                <a:hlinkClick r:id="rId2"/>
              </a:rPr>
              <a:t>https://github.com/nens/bgt-inlooptool/releases</a:t>
            </a:r>
            <a:endParaRPr lang="nl-NL" sz="2000" dirty="0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F732A162-DCE4-E1D0-F302-68486C747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92" y="895353"/>
            <a:ext cx="1442015" cy="789876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D053CB9A-33B4-A3DC-1E01-DDF60098F41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35" y="2048915"/>
            <a:ext cx="1287468" cy="367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6641B498-8D3B-F0A8-F971-1C46CA51C29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20" y="304800"/>
            <a:ext cx="1821180" cy="442592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2D0E0029-3860-C5A7-C881-E445ACB0B30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40" y="2622712"/>
            <a:ext cx="1287467" cy="789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3D003-F643-DA1E-A0D5-0E735AB80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31" y="3412349"/>
            <a:ext cx="1094972" cy="10949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E3C2605-8FAE-4334-E2D6-7221D42A66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233991"/>
            <a:ext cx="5914340" cy="373246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61723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1AE8F-522C-70E7-5151-4AD9BF4B2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000" dirty="0"/>
              <a:t>Kentallen / afvalwaterprognoses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98AEDF-BFA7-A502-DE7F-8F3F5E214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3630978"/>
            <a:ext cx="5253004" cy="3138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x_Picture 5">
            <a:extLst>
              <a:ext uri="{FF2B5EF4-FFF2-40B4-BE49-F238E27FC236}">
                <a16:creationId xmlns:a16="http://schemas.microsoft.com/office/drawing/2014/main" id="{55CC404D-F032-8ED0-9703-F4BDBFAC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9" y="971550"/>
            <a:ext cx="662146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934ED1-AD17-03AA-B44E-634915A84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30" y="4556124"/>
            <a:ext cx="3382392" cy="221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Afvoernetwerken (</a:t>
            </a:r>
            <a:r>
              <a:rPr lang="nl-NL" sz="2400" dirty="0" err="1"/>
              <a:t>gem+ws</a:t>
            </a:r>
            <a:r>
              <a:rPr lang="nl-NL" sz="2400" dirty="0"/>
              <a:t>) opbouwen en doorrekenen met (toekomstige) hemel- en afvalwaterbelastingen</a:t>
            </a:r>
          </a:p>
        </p:txBody>
      </p:sp>
    </p:spTree>
    <p:extLst>
      <p:ext uri="{BB962C8B-B14F-4D97-AF65-F5344CB8AC3E}">
        <p14:creationId xmlns:p14="http://schemas.microsoft.com/office/powerpoint/2010/main" val="1098258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66791-35FA-4A5B-9A93-FB28DD99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9" y="295923"/>
            <a:ext cx="8122444" cy="666750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Datavoorziening Energietransitie Gebouwde Omgeving (DEGO)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E88F30A-7C67-A7F1-9F79-9560D325E232}"/>
              </a:ext>
            </a:extLst>
          </p:cNvPr>
          <p:cNvSpPr txBox="1">
            <a:spLocks/>
          </p:cNvSpPr>
          <p:nvPr/>
        </p:nvSpPr>
        <p:spPr>
          <a:xfrm>
            <a:off x="528639" y="1380067"/>
            <a:ext cx="8375216" cy="38717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36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8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>
                <a:hlinkClick r:id="rId2"/>
              </a:rPr>
              <a:t>https://dego.vng.nl</a:t>
            </a:r>
            <a:endParaRPr lang="nl-NL" sz="2200" dirty="0"/>
          </a:p>
          <a:p>
            <a:r>
              <a:rPr lang="nl-NL" sz="2200" dirty="0"/>
              <a:t>Ondersteunt gemeenten bij beleid, Transitievisie Warmte en uitvoeringsplan</a:t>
            </a:r>
          </a:p>
          <a:p>
            <a:r>
              <a:rPr lang="nl-NL" sz="2200" dirty="0"/>
              <a:t>Complexiteitskaart ondergrond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62BDA17-B61E-1F27-D6F0-14B3CDD97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9" y="2981582"/>
            <a:ext cx="6711518" cy="37752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26" name="Picture 2" descr="Huisstijl VNG | VNG">
            <a:extLst>
              <a:ext uri="{FF2B5EF4-FFF2-40B4-BE49-F238E27FC236}">
                <a16:creationId xmlns:a16="http://schemas.microsoft.com/office/drawing/2014/main" id="{08748D37-773E-D9F6-427B-E1E1ABFDC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20" y="4243686"/>
            <a:ext cx="1783080" cy="100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9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BB545-29C6-365D-4047-7BF3B2A2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nl-NL" sz="2800" dirty="0">
                <a:solidFill>
                  <a:srgbClr val="005F71"/>
                </a:solidFill>
              </a:rPr>
            </a:br>
            <a:br>
              <a:rPr lang="nl-NL" sz="2800" dirty="0">
                <a:solidFill>
                  <a:srgbClr val="005F71"/>
                </a:solidFill>
              </a:rPr>
            </a:br>
            <a:r>
              <a:rPr lang="nl-NL" sz="2000" b="0" dirty="0">
                <a:solidFill>
                  <a:srgbClr val="005F71"/>
                </a:solidFill>
              </a:rPr>
              <a:t>Hoe ouder, hoe kansrijker bij </a:t>
            </a:r>
            <a:br>
              <a:rPr lang="nl-NL" sz="2000" b="0" dirty="0">
                <a:solidFill>
                  <a:srgbClr val="005F71"/>
                </a:solidFill>
              </a:rPr>
            </a:br>
            <a:r>
              <a:rPr lang="nl-NL" sz="2000" b="0" dirty="0">
                <a:solidFill>
                  <a:srgbClr val="005F71"/>
                </a:solidFill>
              </a:rPr>
              <a:t>energietransitie (PAW)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6BBE64F-A037-85F6-DB00-575A7947CC2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7" y="1908241"/>
            <a:ext cx="6271975" cy="3989223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736C9F4-4E97-6DB5-EFFD-D01D0F1FA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973" y="4160031"/>
            <a:ext cx="3495680" cy="2620906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6898B9-CD89-4CA6-A12F-49D4AC7A6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349" y="1398063"/>
            <a:ext cx="4657304" cy="2504789"/>
          </a:xfrm>
          <a:prstGeom prst="rect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D974EB6-7186-4F72-D2C1-D4FECD396553}"/>
              </a:ext>
            </a:extLst>
          </p:cNvPr>
          <p:cNvSpPr txBox="1">
            <a:spLocks/>
          </p:cNvSpPr>
          <p:nvPr/>
        </p:nvSpPr>
        <p:spPr>
          <a:xfrm>
            <a:off x="537516" y="304800"/>
            <a:ext cx="8122444" cy="6667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1AB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/>
              <a:t>Vuistregelkaart riolering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462999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3DA44-9360-4333-BE65-D00B07A9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Wat is Stichting RIONED?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5ABF6E-2C1E-40C4-A3F2-4CF201BA7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Kenniscentrum (sinds 1987)</a:t>
            </a:r>
          </a:p>
          <a:p>
            <a:r>
              <a:rPr lang="nl-NL" sz="2400" dirty="0"/>
              <a:t>Maker en beheerder van standaarden</a:t>
            </a:r>
          </a:p>
          <a:p>
            <a:r>
              <a:rPr lang="nl-NL" sz="2400" dirty="0"/>
              <a:t>Belangenbehartiger</a:t>
            </a:r>
          </a:p>
          <a:p>
            <a:endParaRPr lang="nl-NL" sz="2400" dirty="0"/>
          </a:p>
          <a:p>
            <a:r>
              <a:rPr lang="nl-NL" sz="2400" dirty="0"/>
              <a:t>Namens, met, voor en door de leden</a:t>
            </a:r>
          </a:p>
          <a:p>
            <a:r>
              <a:rPr lang="nl-NL" sz="2400" dirty="0"/>
              <a:t>11 mensen en een flexibele schil</a:t>
            </a:r>
          </a:p>
          <a:p>
            <a:r>
              <a:rPr lang="nl-NL" sz="2400" dirty="0"/>
              <a:t>€ 2,5 miljoen budget</a:t>
            </a:r>
          </a:p>
        </p:txBody>
      </p:sp>
    </p:spTree>
    <p:extLst>
      <p:ext uri="{BB962C8B-B14F-4D97-AF65-F5344CB8AC3E}">
        <p14:creationId xmlns:p14="http://schemas.microsoft.com/office/powerpoint/2010/main" val="260679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F38D7-0F69-4BF0-B57C-9AF9441BD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Afstemming in 3D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4E716AE-656D-4904-A91C-045C54565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5" y="2084440"/>
            <a:ext cx="9148875" cy="4641992"/>
          </a:xfr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7F13AEAA-DD16-4E4D-92D3-88F6AEDD74D6}"/>
              </a:ext>
            </a:extLst>
          </p:cNvPr>
          <p:cNvSpPr txBox="1">
            <a:spLocks/>
          </p:cNvSpPr>
          <p:nvPr/>
        </p:nvSpPr>
        <p:spPr>
          <a:xfrm>
            <a:off x="528638" y="1199232"/>
            <a:ext cx="7165182" cy="4848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36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8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Dankzij sectorale informatievoorziening en</a:t>
            </a:r>
            <a:br>
              <a:rPr lang="nl-NL" sz="2000" dirty="0"/>
            </a:br>
            <a:r>
              <a:rPr lang="nl-NL" sz="2000" dirty="0"/>
              <a:t>hoogwaardige datastandaarden &gt;&gt; PDOK in 3D?</a:t>
            </a:r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76FC665B-95F5-6BDF-BEB8-3121CB27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" y="2035454"/>
            <a:ext cx="9148875" cy="46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59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BBA68-1FDE-4E8B-BC78-56AED940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Kortom: wat kun je nu (extra)?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EF4152-6B63-4969-16C3-36AA25A30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Beheerbestand =</a:t>
            </a:r>
          </a:p>
          <a:p>
            <a:r>
              <a:rPr lang="nl-NL" sz="2400" dirty="0"/>
              <a:t>Basis voor GIS, systeemanalyse, WIBON, SOR, projecten, toezicht/projectvoorbereiding, …</a:t>
            </a:r>
          </a:p>
          <a:p>
            <a:r>
              <a:rPr lang="nl-NL" sz="2400" dirty="0"/>
              <a:t>Informatiebron voor de buitenwereld (PDOK)</a:t>
            </a:r>
          </a:p>
          <a:p>
            <a:r>
              <a:rPr lang="nl-NL" sz="2400" dirty="0"/>
              <a:t>Rekenmodel</a:t>
            </a:r>
          </a:p>
          <a:p>
            <a:r>
              <a:rPr lang="nl-NL" sz="2400" dirty="0"/>
              <a:t>3D model (digital twin)</a:t>
            </a:r>
          </a:p>
          <a:p>
            <a:r>
              <a:rPr lang="nl-NL" sz="2400" dirty="0"/>
              <a:t>Automatisch te actualiseren met revisies</a:t>
            </a:r>
          </a:p>
          <a:p>
            <a:r>
              <a:rPr lang="nl-NL" sz="2400" dirty="0"/>
              <a:t>Basis voor vastlegging en analyse van inspecties en onderhoudsmaatregelen</a:t>
            </a:r>
          </a:p>
          <a:p>
            <a:r>
              <a:rPr lang="nl-NL" sz="2400" dirty="0"/>
              <a:t>Basis voor integraal afstemmen &amp; programmeren</a:t>
            </a:r>
          </a:p>
        </p:txBody>
      </p:sp>
    </p:spTree>
    <p:extLst>
      <p:ext uri="{BB962C8B-B14F-4D97-AF65-F5344CB8AC3E}">
        <p14:creationId xmlns:p14="http://schemas.microsoft.com/office/powerpoint/2010/main" val="23343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83D3F3EE-1F27-4764-A8F4-E7417656A73E}"/>
              </a:ext>
            </a:extLst>
          </p:cNvPr>
          <p:cNvSpPr/>
          <p:nvPr/>
        </p:nvSpPr>
        <p:spPr>
          <a:xfrm>
            <a:off x="7102764" y="5089236"/>
            <a:ext cx="1946956" cy="166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BBFEC1-BEF7-E116-F3E7-B8BDEBCA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In opbouw: BORius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73ABC3-8951-59ED-6358-B045787A4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b="1" dirty="0"/>
              <a:t>Beheer Openbare Ruimte informatie- en </a:t>
            </a:r>
            <a:r>
              <a:rPr lang="nl-NL" sz="1800" b="1" dirty="0" err="1"/>
              <a:t>uitwisselstandaard</a:t>
            </a:r>
            <a:r>
              <a:rPr lang="nl-NL" sz="1800" b="1" dirty="0"/>
              <a:t>(en)</a:t>
            </a:r>
          </a:p>
          <a:p>
            <a:r>
              <a:rPr lang="nl-NL" sz="1800" dirty="0"/>
              <a:t>CROW en Stichting RIONED met groeiende coalitie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05D917A2-4C74-4FF6-8E54-38D397E7DE09}"/>
              </a:ext>
            </a:extLst>
          </p:cNvPr>
          <p:cNvGrpSpPr/>
          <p:nvPr/>
        </p:nvGrpSpPr>
        <p:grpSpPr>
          <a:xfrm>
            <a:off x="312843" y="2042801"/>
            <a:ext cx="8302519" cy="4715164"/>
            <a:chOff x="229917" y="2483952"/>
            <a:chExt cx="7165182" cy="4069248"/>
          </a:xfrm>
        </p:grpSpPr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2ECCB89B-7ECB-1829-174E-8052B08B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355" y="2483952"/>
              <a:ext cx="6971724" cy="3963378"/>
            </a:xfrm>
            <a:prstGeom prst="rect">
              <a:avLst/>
            </a:prstGeom>
          </p:spPr>
        </p:pic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AE77396D-E9D8-ACA0-471C-317DC7100DCC}"/>
                </a:ext>
              </a:extLst>
            </p:cNvPr>
            <p:cNvSpPr/>
            <p:nvPr/>
          </p:nvSpPr>
          <p:spPr>
            <a:xfrm>
              <a:off x="229917" y="3071674"/>
              <a:ext cx="7165182" cy="3481526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25966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84EB6-58DE-4979-B675-0BB66FDD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Vragen en reacties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436F33-D854-494E-A778-DBF62CF7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8" y="1228728"/>
            <a:ext cx="7415212" cy="4848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r>
              <a:rPr lang="nl-NL" sz="2400" dirty="0"/>
              <a:t>Datastandaard: </a:t>
            </a:r>
            <a:r>
              <a:rPr lang="nl-NL" sz="2400" dirty="0">
                <a:hlinkClick r:id="rId2"/>
              </a:rPr>
              <a:t>https://data.gwsw.nl</a:t>
            </a:r>
            <a:endParaRPr lang="nl-NL" sz="2400" dirty="0"/>
          </a:p>
          <a:p>
            <a:r>
              <a:rPr lang="nl-NL" sz="2400" dirty="0"/>
              <a:t>GWSW applicaties: </a:t>
            </a:r>
            <a:r>
              <a:rPr lang="nl-NL" sz="2400" dirty="0">
                <a:hlinkClick r:id="rId3"/>
              </a:rPr>
              <a:t>https://apps.gwsw.nl</a:t>
            </a:r>
            <a:r>
              <a:rPr lang="nl-NL" sz="2400" dirty="0"/>
              <a:t> </a:t>
            </a:r>
          </a:p>
          <a:p>
            <a:r>
              <a:rPr lang="nl-NL" sz="2400" dirty="0"/>
              <a:t>Achtergronden: </a:t>
            </a:r>
            <a:r>
              <a:rPr lang="nl-NL" sz="2400" dirty="0">
                <a:hlinkClick r:id="rId4"/>
              </a:rPr>
              <a:t>www.riool.net/gwsw</a:t>
            </a:r>
            <a:r>
              <a:rPr lang="nl-NL" sz="2400" dirty="0"/>
              <a:t> </a:t>
            </a:r>
          </a:p>
          <a:p>
            <a:pPr marL="457189" lvl="1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Eric Oosterom</a:t>
            </a:r>
          </a:p>
          <a:p>
            <a:pPr marL="0" indent="0">
              <a:buNone/>
            </a:pPr>
            <a:r>
              <a:rPr lang="nl-NL" sz="2400" dirty="0">
                <a:hlinkClick r:id="rId5"/>
              </a:rPr>
              <a:t>eric.oosterom@rioned.org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06-49854457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3F2EE2-A402-CD5B-CF9C-D6D366823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35" y="121762"/>
            <a:ext cx="2830765" cy="24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85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FD5CB-0DE0-4BFC-BACC-9F0675DB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EF0726-664C-DDB4-964A-307E632AA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111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A3B60-A5A3-4675-84D0-F8F17065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Uitwisselarchitectuur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14753183-9420-1BE2-5148-48EDAC0897CE}"/>
              </a:ext>
            </a:extLst>
          </p:cNvPr>
          <p:cNvGrpSpPr/>
          <p:nvPr/>
        </p:nvGrpSpPr>
        <p:grpSpPr>
          <a:xfrm>
            <a:off x="254716" y="1065320"/>
            <a:ext cx="7806208" cy="5622237"/>
            <a:chOff x="254716" y="1693395"/>
            <a:chExt cx="7153223" cy="4994162"/>
          </a:xfrm>
        </p:grpSpPr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9B31923B-3E9F-49BE-A056-A725ACE9AE3B}"/>
                </a:ext>
              </a:extLst>
            </p:cNvPr>
            <p:cNvSpPr/>
            <p:nvPr/>
          </p:nvSpPr>
          <p:spPr>
            <a:xfrm>
              <a:off x="4815915" y="4918378"/>
              <a:ext cx="2592024" cy="961649"/>
            </a:xfrm>
            <a:prstGeom prst="rect">
              <a:avLst/>
            </a:prstGeom>
            <a:solidFill>
              <a:srgbClr val="9BC0F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  PDOK</a:t>
              </a:r>
            </a:p>
            <a:p>
              <a:pPr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  SOR</a:t>
              </a:r>
            </a:p>
            <a:p>
              <a:pPr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  3D/DT</a:t>
              </a:r>
            </a:p>
            <a:p>
              <a:pPr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  Geo4OOV</a:t>
              </a:r>
            </a:p>
            <a:p>
              <a:pPr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  KLIC?</a:t>
              </a: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Stroomdiagram: Magnetische schijf 42">
              <a:extLst>
                <a:ext uri="{FF2B5EF4-FFF2-40B4-BE49-F238E27FC236}">
                  <a16:creationId xmlns:a16="http://schemas.microsoft.com/office/drawing/2014/main" id="{BC62A9AC-86D6-49DC-8985-31F29B309E95}"/>
                </a:ext>
              </a:extLst>
            </p:cNvPr>
            <p:cNvSpPr/>
            <p:nvPr/>
          </p:nvSpPr>
          <p:spPr>
            <a:xfrm>
              <a:off x="5565484" y="5139558"/>
              <a:ext cx="1723745" cy="544630"/>
            </a:xfrm>
            <a:prstGeom prst="flowChartMagneticDisk">
              <a:avLst/>
            </a:prstGeom>
            <a:solidFill>
              <a:srgbClr val="E9D8FC"/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2B90FF08-5526-4C05-97E9-A0BDED0C5C6B}"/>
                </a:ext>
              </a:extLst>
            </p:cNvPr>
            <p:cNvSpPr/>
            <p:nvPr/>
          </p:nvSpPr>
          <p:spPr>
            <a:xfrm>
              <a:off x="4815291" y="1713644"/>
              <a:ext cx="2592024" cy="3063456"/>
            </a:xfrm>
            <a:prstGeom prst="rect">
              <a:avLst/>
            </a:prstGeom>
            <a:solidFill>
              <a:srgbClr val="9BC0F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nl-NL" sz="14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GWSW Server</a:t>
              </a: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9F44E113-EAF3-4402-9A65-4D2EE98C4AD2}"/>
                </a:ext>
              </a:extLst>
            </p:cNvPr>
            <p:cNvSpPr/>
            <p:nvPr/>
          </p:nvSpPr>
          <p:spPr>
            <a:xfrm>
              <a:off x="4909010" y="2076988"/>
              <a:ext cx="820118" cy="2592287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680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1200" b="1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Apps</a:t>
              </a:r>
            </a:p>
            <a:p>
              <a:pPr algn="ctr">
                <a:spcAft>
                  <a:spcPts val="600"/>
                </a:spcAft>
              </a:pPr>
              <a:endParaRPr lang="nl-NL" sz="12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Datasets </a:t>
              </a:r>
            </a:p>
            <a:p>
              <a:pPr algn="ctr">
                <a:spcAft>
                  <a:spcPts val="60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Import</a:t>
              </a:r>
            </a:p>
            <a:p>
              <a:pPr algn="ctr">
                <a:spcAft>
                  <a:spcPts val="60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Export</a:t>
              </a:r>
            </a:p>
            <a:p>
              <a:pPr algn="ctr">
                <a:spcAft>
                  <a:spcPts val="60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 Nulmeting</a:t>
              </a:r>
            </a:p>
            <a:p>
              <a:pPr algn="ctr">
                <a:spcAft>
                  <a:spcPts val="600"/>
                </a:spcAft>
              </a:pPr>
              <a:r>
                <a:rPr lang="nl-NL" sz="1200" dirty="0" err="1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Geo</a:t>
              </a: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600"/>
                </a:spcAft>
              </a:pPr>
              <a:endParaRPr lang="nl-NL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7D3107A4-B2E7-42C4-9656-80A50A195182}"/>
                </a:ext>
              </a:extLst>
            </p:cNvPr>
            <p:cNvSpPr/>
            <p:nvPr/>
          </p:nvSpPr>
          <p:spPr bwMode="auto">
            <a:xfrm>
              <a:off x="5849069" y="2076987"/>
              <a:ext cx="1440160" cy="2592288"/>
            </a:xfrm>
            <a:prstGeom prst="rect">
              <a:avLst/>
            </a:prstGeom>
            <a:solidFill>
              <a:srgbClr val="E9D8F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>
                <a:ln>
                  <a:noFill/>
                </a:ln>
                <a:solidFill>
                  <a:srgbClr val="003366"/>
                </a:solidFill>
                <a:effectLst/>
                <a:latin typeface="Verdana" pitchFamily="34" charset="0"/>
                <a:ea typeface="ＭＳ Ｐゴシック" pitchFamily="84" charset="-128"/>
              </a:endParaRPr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EAC1090-8C9C-4899-9902-C39E83BD7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013" y="2191464"/>
              <a:ext cx="797884" cy="255787"/>
            </a:xfrm>
            <a:prstGeom prst="rect">
              <a:avLst/>
            </a:prstGeom>
          </p:spPr>
        </p:pic>
        <p:sp>
          <p:nvSpPr>
            <p:cNvPr id="8" name="Stroomdiagram: Magnetische schijf 7">
              <a:extLst>
                <a:ext uri="{FF2B5EF4-FFF2-40B4-BE49-F238E27FC236}">
                  <a16:creationId xmlns:a16="http://schemas.microsoft.com/office/drawing/2014/main" id="{A217DBC6-B763-46FC-AB95-94EC91E76EE3}"/>
                </a:ext>
              </a:extLst>
            </p:cNvPr>
            <p:cNvSpPr/>
            <p:nvPr/>
          </p:nvSpPr>
          <p:spPr>
            <a:xfrm>
              <a:off x="5926203" y="3979228"/>
              <a:ext cx="1284924" cy="544630"/>
            </a:xfrm>
            <a:prstGeom prst="flowChartMagneticDisk">
              <a:avLst/>
            </a:prstGeom>
            <a:solidFill>
              <a:srgbClr val="E9D8FC"/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Rapporten</a:t>
              </a:r>
            </a:p>
          </p:txBody>
        </p:sp>
        <p:sp>
          <p:nvSpPr>
            <p:cNvPr id="9" name="Stroomdiagram: Magnetische schijf 8">
              <a:extLst>
                <a:ext uri="{FF2B5EF4-FFF2-40B4-BE49-F238E27FC236}">
                  <a16:creationId xmlns:a16="http://schemas.microsoft.com/office/drawing/2014/main" id="{35E49EEE-32DC-427F-917F-CA8EE01526E3}"/>
                </a:ext>
              </a:extLst>
            </p:cNvPr>
            <p:cNvSpPr/>
            <p:nvPr/>
          </p:nvSpPr>
          <p:spPr>
            <a:xfrm>
              <a:off x="5926203" y="2605364"/>
              <a:ext cx="1265694" cy="544630"/>
            </a:xfrm>
            <a:prstGeom prst="flowChartMagneticDisk">
              <a:avLst/>
            </a:prstGeom>
            <a:solidFill>
              <a:srgbClr val="E9D8FC"/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GWSW ontologie</a:t>
              </a:r>
            </a:p>
          </p:txBody>
        </p:sp>
        <p:sp>
          <p:nvSpPr>
            <p:cNvPr id="10" name="Stroomdiagram: Magnetische schijf 9">
              <a:extLst>
                <a:ext uri="{FF2B5EF4-FFF2-40B4-BE49-F238E27FC236}">
                  <a16:creationId xmlns:a16="http://schemas.microsoft.com/office/drawing/2014/main" id="{72D51DD0-C715-46B2-8E66-F9F9998C7C9F}"/>
                </a:ext>
              </a:extLst>
            </p:cNvPr>
            <p:cNvSpPr/>
            <p:nvPr/>
          </p:nvSpPr>
          <p:spPr>
            <a:xfrm>
              <a:off x="5926203" y="3269080"/>
              <a:ext cx="1284923" cy="708180"/>
            </a:xfrm>
            <a:prstGeom prst="flowChartMagneticDisk">
              <a:avLst/>
            </a:prstGeom>
            <a:solidFill>
              <a:srgbClr val="E9D8FC"/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GWSW-Datasets Neutraal bestand</a:t>
              </a:r>
            </a:p>
          </p:txBody>
        </p:sp>
        <p:sp>
          <p:nvSpPr>
            <p:cNvPr id="11" name="Stroomdiagram: Magnetische schijf 10">
              <a:extLst>
                <a:ext uri="{FF2B5EF4-FFF2-40B4-BE49-F238E27FC236}">
                  <a16:creationId xmlns:a16="http://schemas.microsoft.com/office/drawing/2014/main" id="{245A52D9-07B8-4805-A04F-EC7CAD89E5B9}"/>
                </a:ext>
              </a:extLst>
            </p:cNvPr>
            <p:cNvSpPr/>
            <p:nvPr/>
          </p:nvSpPr>
          <p:spPr>
            <a:xfrm>
              <a:off x="5926203" y="3388166"/>
              <a:ext cx="1284924" cy="708180"/>
            </a:xfrm>
            <a:prstGeom prst="flowChartMagneticDisk">
              <a:avLst/>
            </a:prstGeom>
            <a:solidFill>
              <a:srgbClr val="E9D8FC"/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Neutrale GWSW datasets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07939E1-9779-4224-B2B6-333BB8BFC082}"/>
                </a:ext>
              </a:extLst>
            </p:cNvPr>
            <p:cNvSpPr/>
            <p:nvPr/>
          </p:nvSpPr>
          <p:spPr bwMode="auto">
            <a:xfrm>
              <a:off x="3569296" y="1693395"/>
              <a:ext cx="802054" cy="250510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NL" sz="1400" dirty="0"/>
                <a:t>apps.</a:t>
              </a:r>
            </a:p>
            <a:p>
              <a:pPr algn="ctr"/>
              <a:r>
                <a:rPr lang="nl-NL" sz="1400" dirty="0" err="1"/>
                <a:t>gwsw</a:t>
              </a:r>
              <a:r>
                <a:rPr lang="nl-NL" sz="1400" dirty="0"/>
                <a:t>.</a:t>
              </a:r>
            </a:p>
            <a:p>
              <a:pPr algn="ctr"/>
              <a:r>
                <a:rPr lang="nl-NL" sz="1400" dirty="0"/>
                <a:t>nl</a:t>
              </a:r>
            </a:p>
          </p:txBody>
        </p:sp>
        <p:sp>
          <p:nvSpPr>
            <p:cNvPr id="13" name="Stroomdiagram: Magnetische schijf 12">
              <a:extLst>
                <a:ext uri="{FF2B5EF4-FFF2-40B4-BE49-F238E27FC236}">
                  <a16:creationId xmlns:a16="http://schemas.microsoft.com/office/drawing/2014/main" id="{F886280D-29CC-4A18-9D96-7804EF9B8361}"/>
                </a:ext>
              </a:extLst>
            </p:cNvPr>
            <p:cNvSpPr/>
            <p:nvPr/>
          </p:nvSpPr>
          <p:spPr>
            <a:xfrm>
              <a:off x="254716" y="2432781"/>
              <a:ext cx="1029733" cy="952630"/>
            </a:xfrm>
            <a:prstGeom prst="flowChartMagneticDisk">
              <a:avLst/>
            </a:prstGeom>
            <a:solidFill>
              <a:srgbClr val="F6B960"/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nl-NL" sz="120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2A0B778-85FF-4B95-8890-8E98347EF9A0}"/>
                </a:ext>
              </a:extLst>
            </p:cNvPr>
            <p:cNvSpPr/>
            <p:nvPr/>
          </p:nvSpPr>
          <p:spPr>
            <a:xfrm>
              <a:off x="399042" y="2212913"/>
              <a:ext cx="2253233" cy="579755"/>
            </a:xfrm>
            <a:prstGeom prst="rect">
              <a:avLst/>
            </a:prstGeom>
            <a:solidFill>
              <a:srgbClr val="F6B96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72000" rIns="9144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Beheersysteem A</a:t>
              </a: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033E2AE-2FB8-4438-8C09-ED7EE45F9D47}"/>
                </a:ext>
              </a:extLst>
            </p:cNvPr>
            <p:cNvSpPr/>
            <p:nvPr/>
          </p:nvSpPr>
          <p:spPr>
            <a:xfrm>
              <a:off x="594891" y="2426246"/>
              <a:ext cx="2252420" cy="599278"/>
            </a:xfrm>
            <a:prstGeom prst="rect">
              <a:avLst/>
            </a:prstGeom>
            <a:solidFill>
              <a:srgbClr val="F6B96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Beheersysteem B</a:t>
              </a: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2B47F0C-69D0-43A8-81C5-B3D103E08E04}"/>
                </a:ext>
              </a:extLst>
            </p:cNvPr>
            <p:cNvSpPr/>
            <p:nvPr/>
          </p:nvSpPr>
          <p:spPr>
            <a:xfrm>
              <a:off x="4314071" y="6088279"/>
              <a:ext cx="2244979" cy="599278"/>
            </a:xfrm>
            <a:prstGeom prst="rect">
              <a:avLst/>
            </a:prstGeom>
            <a:solidFill>
              <a:srgbClr val="F6B96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Diverse apps: </a:t>
              </a:r>
            </a:p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Beheer, Ontwerp, Projecten</a:t>
              </a: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PIJL-LINKS en -RECHTS 26">
              <a:extLst>
                <a:ext uri="{FF2B5EF4-FFF2-40B4-BE49-F238E27FC236}">
                  <a16:creationId xmlns:a16="http://schemas.microsoft.com/office/drawing/2014/main" id="{946651D8-6438-45AA-A9B3-DCCA72FC4BE8}"/>
                </a:ext>
              </a:extLst>
            </p:cNvPr>
            <p:cNvSpPr/>
            <p:nvPr/>
          </p:nvSpPr>
          <p:spPr>
            <a:xfrm rot="10800000">
              <a:off x="5216200" y="3943880"/>
              <a:ext cx="1152129" cy="318135"/>
            </a:xfrm>
            <a:prstGeom prst="leftRightArrow">
              <a:avLst/>
            </a:prstGeom>
            <a:solidFill>
              <a:srgbClr val="00B0F0"/>
            </a:solidFill>
            <a:ln w="3175">
              <a:solidFill>
                <a:srgbClr val="D6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200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B0FE9618-B827-4D5A-BE85-81D7D56E3EA5}"/>
                </a:ext>
              </a:extLst>
            </p:cNvPr>
            <p:cNvSpPr/>
            <p:nvPr/>
          </p:nvSpPr>
          <p:spPr>
            <a:xfrm>
              <a:off x="864494" y="4331087"/>
              <a:ext cx="2244783" cy="1300260"/>
            </a:xfrm>
            <a:prstGeom prst="rect">
              <a:avLst/>
            </a:prstGeom>
            <a:solidFill>
              <a:srgbClr val="F6B96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GIS presentatie </a:t>
              </a:r>
              <a:b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en analyse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195D817-1FA1-44F5-B394-69A1C8051CC9}"/>
                </a:ext>
              </a:extLst>
            </p:cNvPr>
            <p:cNvSpPr/>
            <p:nvPr/>
          </p:nvSpPr>
          <p:spPr>
            <a:xfrm>
              <a:off x="864494" y="3599221"/>
              <a:ext cx="2244783" cy="599278"/>
            </a:xfrm>
            <a:prstGeom prst="rect">
              <a:avLst/>
            </a:prstGeom>
            <a:solidFill>
              <a:srgbClr val="F6B96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Model-instrumentaria….</a:t>
              </a:r>
            </a:p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(hydraulisch rekenen)</a:t>
              </a: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PIJL-LINKS en -RECHTS 26">
              <a:extLst>
                <a:ext uri="{FF2B5EF4-FFF2-40B4-BE49-F238E27FC236}">
                  <a16:creationId xmlns:a16="http://schemas.microsoft.com/office/drawing/2014/main" id="{423D7E04-5531-4957-87D1-F119579D2911}"/>
                </a:ext>
              </a:extLst>
            </p:cNvPr>
            <p:cNvSpPr/>
            <p:nvPr/>
          </p:nvSpPr>
          <p:spPr>
            <a:xfrm rot="10800000">
              <a:off x="3056418" y="3724690"/>
              <a:ext cx="1944215" cy="318135"/>
            </a:xfrm>
            <a:prstGeom prst="leftRightArrow">
              <a:avLst/>
            </a:prstGeom>
            <a:solidFill>
              <a:srgbClr val="00B0F0"/>
            </a:solidFill>
            <a:ln w="3175">
              <a:solidFill>
                <a:srgbClr val="D6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2000"/>
            </a:p>
          </p:txBody>
        </p:sp>
        <p:sp>
          <p:nvSpPr>
            <p:cNvPr id="23" name="Stroomdiagram: Magnetische schijf 22">
              <a:extLst>
                <a:ext uri="{FF2B5EF4-FFF2-40B4-BE49-F238E27FC236}">
                  <a16:creationId xmlns:a16="http://schemas.microsoft.com/office/drawing/2014/main" id="{053B3C28-ECBA-4235-B919-20D9154E3CDA}"/>
                </a:ext>
              </a:extLst>
            </p:cNvPr>
            <p:cNvSpPr/>
            <p:nvPr/>
          </p:nvSpPr>
          <p:spPr>
            <a:xfrm>
              <a:off x="3746275" y="3838582"/>
              <a:ext cx="509670" cy="249831"/>
            </a:xfrm>
            <a:prstGeom prst="flowChartMagneticDisk">
              <a:avLst/>
            </a:prstGeom>
            <a:solidFill>
              <a:srgbClr val="B3DFEF">
                <a:alpha val="80000"/>
              </a:srgb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050">
                  <a:solidFill>
                    <a:srgbClr val="0070C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csv</a:t>
              </a:r>
              <a:endParaRPr lang="nl-NL" sz="120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Stroomdiagram: Magnetische schijf 23">
              <a:extLst>
                <a:ext uri="{FF2B5EF4-FFF2-40B4-BE49-F238E27FC236}">
                  <a16:creationId xmlns:a16="http://schemas.microsoft.com/office/drawing/2014/main" id="{3C6DF19C-5B1C-4EC0-BA2B-DBDD108D5552}"/>
                </a:ext>
              </a:extLst>
            </p:cNvPr>
            <p:cNvSpPr/>
            <p:nvPr/>
          </p:nvSpPr>
          <p:spPr>
            <a:xfrm>
              <a:off x="3746275" y="3662836"/>
              <a:ext cx="509670" cy="249831"/>
            </a:xfrm>
            <a:prstGeom prst="flowChartMagneticDisk">
              <a:avLst/>
            </a:prstGeom>
            <a:solidFill>
              <a:srgbClr val="B3DFEF">
                <a:alpha val="80000"/>
              </a:srgb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050" dirty="0" err="1">
                  <a:solidFill>
                    <a:srgbClr val="0070C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HydX</a:t>
              </a:r>
              <a:endParaRPr lang="nl-NL" sz="1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PIJL-LINKS en -RECHTS 26">
              <a:extLst>
                <a:ext uri="{FF2B5EF4-FFF2-40B4-BE49-F238E27FC236}">
                  <a16:creationId xmlns:a16="http://schemas.microsoft.com/office/drawing/2014/main" id="{B2EE2609-8FB6-4D74-A33D-50BBE5621FFE}"/>
                </a:ext>
              </a:extLst>
            </p:cNvPr>
            <p:cNvSpPr/>
            <p:nvPr/>
          </p:nvSpPr>
          <p:spPr>
            <a:xfrm rot="10800000">
              <a:off x="3043159" y="2326091"/>
              <a:ext cx="1944219" cy="796719"/>
            </a:xfrm>
            <a:prstGeom prst="leftRightArrow">
              <a:avLst/>
            </a:prstGeom>
            <a:solidFill>
              <a:srgbClr val="00B0F0"/>
            </a:solidFill>
            <a:ln w="3175">
              <a:solidFill>
                <a:srgbClr val="D6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2000"/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236D15F9-3B49-445B-8FC0-8336D7F5A535}"/>
                </a:ext>
              </a:extLst>
            </p:cNvPr>
            <p:cNvGrpSpPr/>
            <p:nvPr/>
          </p:nvGrpSpPr>
          <p:grpSpPr>
            <a:xfrm>
              <a:off x="3688156" y="2438103"/>
              <a:ext cx="565140" cy="540445"/>
              <a:chOff x="6009863" y="3040031"/>
              <a:chExt cx="507365" cy="370220"/>
            </a:xfrm>
          </p:grpSpPr>
          <p:sp>
            <p:nvSpPr>
              <p:cNvPr id="27" name="Stroomdiagram: Magnetische schijf 26">
                <a:extLst>
                  <a:ext uri="{FF2B5EF4-FFF2-40B4-BE49-F238E27FC236}">
                    <a16:creationId xmlns:a16="http://schemas.microsoft.com/office/drawing/2014/main" id="{3B2D0BF2-1A5E-4BDF-9B81-1A995BCD594E}"/>
                  </a:ext>
                </a:extLst>
              </p:cNvPr>
              <p:cNvSpPr/>
              <p:nvPr/>
            </p:nvSpPr>
            <p:spPr>
              <a:xfrm>
                <a:off x="6009863" y="3066081"/>
                <a:ext cx="507365" cy="344170"/>
              </a:xfrm>
              <a:prstGeom prst="flowChartMagneticDisk">
                <a:avLst/>
              </a:prstGeom>
              <a:solidFill>
                <a:srgbClr val="B3DFEF">
                  <a:alpha val="80000"/>
                </a:srgbClr>
              </a:solidFill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nl-NL" sz="1050" dirty="0">
                    <a:solidFill>
                      <a:srgbClr val="0070C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dataset</a:t>
                </a:r>
                <a:endParaRPr lang="nl-NL" sz="1200" dirty="0">
                  <a:solidFill>
                    <a:srgbClr val="0070C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kstvak 36">
                <a:extLst>
                  <a:ext uri="{FF2B5EF4-FFF2-40B4-BE49-F238E27FC236}">
                    <a16:creationId xmlns:a16="http://schemas.microsoft.com/office/drawing/2014/main" id="{8DFA2F0A-5B61-48BD-AF6D-67D532D56C3C}"/>
                  </a:ext>
                </a:extLst>
              </p:cNvPr>
              <p:cNvSpPr txBox="1"/>
              <p:nvPr/>
            </p:nvSpPr>
            <p:spPr>
              <a:xfrm>
                <a:off x="6042661" y="3040031"/>
                <a:ext cx="432435" cy="14758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nl-NL" sz="1400" dirty="0" err="1">
                    <a:solidFill>
                      <a:srgbClr val="0070C0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Times New Roman" panose="02020603050405020304" pitchFamily="18" charset="0"/>
                  </a:rPr>
                  <a:t>orox</a:t>
                </a:r>
                <a:endParaRPr lang="nl-NL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9" name="PIJL-OMLAAG 49">
              <a:extLst>
                <a:ext uri="{FF2B5EF4-FFF2-40B4-BE49-F238E27FC236}">
                  <a16:creationId xmlns:a16="http://schemas.microsoft.com/office/drawing/2014/main" id="{7EB51704-F9E9-49B1-B5BA-2CC161D9D342}"/>
                </a:ext>
              </a:extLst>
            </p:cNvPr>
            <p:cNvSpPr/>
            <p:nvPr/>
          </p:nvSpPr>
          <p:spPr>
            <a:xfrm rot="5400000">
              <a:off x="3838390" y="3502107"/>
              <a:ext cx="329565" cy="1965769"/>
            </a:xfrm>
            <a:prstGeom prst="downArrow">
              <a:avLst/>
            </a:prstGeom>
            <a:solidFill>
              <a:srgbClr val="00B0F0"/>
            </a:solidFill>
            <a:ln w="3175">
              <a:solidFill>
                <a:srgbClr val="D6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200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A0C868F3-4195-4EF6-9D52-02C38865A07C}"/>
                </a:ext>
              </a:extLst>
            </p:cNvPr>
            <p:cNvSpPr/>
            <p:nvPr/>
          </p:nvSpPr>
          <p:spPr bwMode="auto">
            <a:xfrm>
              <a:off x="3648410" y="4331087"/>
              <a:ext cx="680135" cy="328123"/>
            </a:xfrm>
            <a:prstGeom prst="ellipse">
              <a:avLst/>
            </a:prstGeom>
            <a:solidFill>
              <a:srgbClr val="D6EEFE">
                <a:alpha val="80000"/>
              </a:srgb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NL" sz="1050" dirty="0">
                  <a:solidFill>
                    <a:srgbClr val="0070C0"/>
                  </a:solidFill>
                </a:rPr>
                <a:t>WFS</a:t>
              </a:r>
            </a:p>
          </p:txBody>
        </p:sp>
        <p:sp>
          <p:nvSpPr>
            <p:cNvPr id="35" name="PIJL-LINKS en -RECHTS 26">
              <a:extLst>
                <a:ext uri="{FF2B5EF4-FFF2-40B4-BE49-F238E27FC236}">
                  <a16:creationId xmlns:a16="http://schemas.microsoft.com/office/drawing/2014/main" id="{55FD030D-ECC6-4EE2-BAE7-54ED5233F327}"/>
                </a:ext>
              </a:extLst>
            </p:cNvPr>
            <p:cNvSpPr/>
            <p:nvPr/>
          </p:nvSpPr>
          <p:spPr>
            <a:xfrm rot="16200000">
              <a:off x="5881587" y="4727493"/>
              <a:ext cx="817083" cy="318135"/>
            </a:xfrm>
            <a:prstGeom prst="leftRightArrow">
              <a:avLst/>
            </a:prstGeom>
            <a:solidFill>
              <a:srgbClr val="00B0F0"/>
            </a:solidFill>
            <a:ln w="3175">
              <a:solidFill>
                <a:srgbClr val="D6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200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972C7C8-EDC4-4A45-BBA4-7420EBE633D9}"/>
                </a:ext>
              </a:extLst>
            </p:cNvPr>
            <p:cNvSpPr/>
            <p:nvPr/>
          </p:nvSpPr>
          <p:spPr>
            <a:xfrm>
              <a:off x="807980" y="2642841"/>
              <a:ext cx="2244979" cy="599278"/>
            </a:xfrm>
            <a:prstGeom prst="rect">
              <a:avLst/>
            </a:prstGeom>
            <a:solidFill>
              <a:srgbClr val="F6B96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Diverse apps: </a:t>
              </a:r>
            </a:p>
            <a:p>
              <a:pPr algn="ctr">
                <a:spcAft>
                  <a:spcPts val="0"/>
                </a:spcAft>
              </a:pPr>
              <a:r>
                <a:rPr lang="nl-NL" sz="1200" dirty="0">
                  <a:solidFill>
                    <a:srgbClr val="00206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Beheer, Ontwerp, Projecten</a:t>
              </a: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nl-NL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PIJL-OMLAAG 49">
              <a:extLst>
                <a:ext uri="{FF2B5EF4-FFF2-40B4-BE49-F238E27FC236}">
                  <a16:creationId xmlns:a16="http://schemas.microsoft.com/office/drawing/2014/main" id="{DA78A663-C1E0-4F9E-A584-03B0D0EB9343}"/>
                </a:ext>
              </a:extLst>
            </p:cNvPr>
            <p:cNvSpPr/>
            <p:nvPr/>
          </p:nvSpPr>
          <p:spPr>
            <a:xfrm rot="881904">
              <a:off x="5914416" y="5528954"/>
              <a:ext cx="329565" cy="733018"/>
            </a:xfrm>
            <a:prstGeom prst="downArrow">
              <a:avLst/>
            </a:prstGeom>
            <a:solidFill>
              <a:srgbClr val="00B0F0"/>
            </a:solidFill>
            <a:ln w="3175">
              <a:solidFill>
                <a:srgbClr val="D6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2000"/>
            </a:p>
          </p:txBody>
        </p:sp>
        <p:sp>
          <p:nvSpPr>
            <p:cNvPr id="44" name="PIJL-OMLAAG 49">
              <a:extLst>
                <a:ext uri="{FF2B5EF4-FFF2-40B4-BE49-F238E27FC236}">
                  <a16:creationId xmlns:a16="http://schemas.microsoft.com/office/drawing/2014/main" id="{1D79D2ED-3292-4BEE-A3D4-ED3613FACF33}"/>
                </a:ext>
              </a:extLst>
            </p:cNvPr>
            <p:cNvSpPr/>
            <p:nvPr/>
          </p:nvSpPr>
          <p:spPr>
            <a:xfrm rot="5400000">
              <a:off x="3781044" y="4243790"/>
              <a:ext cx="329565" cy="1926366"/>
            </a:xfrm>
            <a:prstGeom prst="downArrow">
              <a:avLst/>
            </a:prstGeom>
            <a:solidFill>
              <a:srgbClr val="00B0F0"/>
            </a:solidFill>
            <a:ln w="3175">
              <a:solidFill>
                <a:srgbClr val="D6E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2000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77E37FC8-8D1E-4B26-B710-A68C42D7F286}"/>
                </a:ext>
              </a:extLst>
            </p:cNvPr>
            <p:cNvSpPr/>
            <p:nvPr/>
          </p:nvSpPr>
          <p:spPr bwMode="auto">
            <a:xfrm>
              <a:off x="3648410" y="5032454"/>
              <a:ext cx="680135" cy="328123"/>
            </a:xfrm>
            <a:prstGeom prst="ellipse">
              <a:avLst/>
            </a:prstGeom>
            <a:solidFill>
              <a:srgbClr val="D6EEFE">
                <a:alpha val="80000"/>
              </a:srgb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nl-NL" sz="1050" dirty="0">
                  <a:solidFill>
                    <a:srgbClr val="0070C0"/>
                  </a:solidFill>
                </a:rPr>
                <a:t>WFS WMS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335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14D30E5-EF0A-40B1-A52B-7CF574DC3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99807"/>
            <a:ext cx="6696075" cy="3155525"/>
          </a:xfrm>
          <a:ln w="12700">
            <a:solidFill>
              <a:schemeClr val="accent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6C5EE06-8D0C-4B97-996C-29AC2BBA4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668"/>
            <a:ext cx="6182095" cy="334605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439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BEB6E-40BC-42E9-A217-5CBC3AE0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9" y="235975"/>
            <a:ext cx="8122444" cy="666750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Stedelijk water / riolering</a:t>
            </a:r>
            <a:br>
              <a:rPr lang="nl-NL" sz="4400" dirty="0"/>
            </a:br>
            <a:br>
              <a:rPr lang="nl-NL" sz="2400" dirty="0"/>
            </a:br>
            <a:r>
              <a:rPr lang="nl-NL" sz="2400" u="sng" dirty="0">
                <a:solidFill>
                  <a:srgbClr val="005F71"/>
                </a:solidFill>
              </a:rPr>
              <a:t>Alle</a:t>
            </a:r>
            <a:r>
              <a:rPr lang="nl-NL" sz="2400" dirty="0">
                <a:solidFill>
                  <a:srgbClr val="005F71"/>
                </a:solidFill>
              </a:rPr>
              <a:t> </a:t>
            </a:r>
            <a:r>
              <a:rPr lang="nl-NL" sz="2400" b="0" dirty="0">
                <a:solidFill>
                  <a:srgbClr val="005F71"/>
                </a:solidFill>
              </a:rPr>
              <a:t>infrastructuur die nodig is voor gemeentelijke watertaken: inzameling, transport en verwerking </a:t>
            </a:r>
            <a:r>
              <a:rPr lang="nl-NL" sz="2400" dirty="0">
                <a:solidFill>
                  <a:srgbClr val="005F71"/>
                </a:solidFill>
              </a:rPr>
              <a:t>hemelwater, grondwater en afvalwater </a:t>
            </a:r>
            <a:br>
              <a:rPr lang="nl-NL" sz="2200" dirty="0">
                <a:solidFill>
                  <a:srgbClr val="005F71"/>
                </a:solidFill>
              </a:rPr>
            </a:br>
            <a:endParaRPr lang="nl-NL" sz="2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53DC5D-CF37-4912-869B-B8D6E2314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90" y="1955194"/>
            <a:ext cx="7758110" cy="49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9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2F330-8261-4948-AD62-215E8F44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Maatschappelijke doelen bereiken met infrastructuur en beheer ervan</a:t>
            </a:r>
          </a:p>
        </p:txBody>
      </p:sp>
      <p:pic>
        <p:nvPicPr>
          <p:cNvPr id="1026" name="Picture 2" descr="Afbeeldingsresultaat voor roos iampro">
            <a:extLst>
              <a:ext uri="{FF2B5EF4-FFF2-40B4-BE49-F238E27FC236}">
                <a16:creationId xmlns:a16="http://schemas.microsoft.com/office/drawing/2014/main" id="{E49E08D7-D220-4539-9161-8FA49330D8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9" y="1546755"/>
            <a:ext cx="4836846" cy="524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6D77B464-8D37-46B4-A99C-97B1CAA04522}"/>
              </a:ext>
            </a:extLst>
          </p:cNvPr>
          <p:cNvSpPr txBox="1">
            <a:spLocks/>
          </p:cNvSpPr>
          <p:nvPr/>
        </p:nvSpPr>
        <p:spPr>
          <a:xfrm>
            <a:off x="5684146" y="1546755"/>
            <a:ext cx="3193153" cy="4371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36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8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F71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005F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Informatie/data cruciaal!</a:t>
            </a:r>
          </a:p>
          <a:p>
            <a:pPr lvl="1"/>
            <a:r>
              <a:rPr lang="nl-NL" sz="2000" dirty="0"/>
              <a:t>Eenduidig</a:t>
            </a:r>
          </a:p>
          <a:p>
            <a:pPr lvl="1"/>
            <a:r>
              <a:rPr lang="nl-NL" sz="2000" dirty="0"/>
              <a:t>Goed</a:t>
            </a:r>
          </a:p>
          <a:p>
            <a:pPr lvl="1"/>
            <a:r>
              <a:rPr lang="nl-NL" sz="2000" dirty="0"/>
              <a:t>Volledig</a:t>
            </a:r>
          </a:p>
          <a:p>
            <a:pPr lvl="1"/>
            <a:r>
              <a:rPr lang="nl-NL" sz="2000" dirty="0"/>
              <a:t>Actueel</a:t>
            </a:r>
          </a:p>
          <a:p>
            <a:pPr lvl="1"/>
            <a:r>
              <a:rPr lang="nl-NL" sz="2000" dirty="0"/>
              <a:t>Beschikbaar</a:t>
            </a:r>
          </a:p>
          <a:p>
            <a:pPr marL="0" indent="0">
              <a:buNone/>
            </a:pPr>
            <a:br>
              <a:rPr lang="nl-NL" sz="2000" dirty="0"/>
            </a:br>
            <a:r>
              <a:rPr lang="nl-NL" sz="2000" b="1" dirty="0"/>
              <a:t>Elke 1% doelmatiger =</a:t>
            </a:r>
          </a:p>
          <a:p>
            <a:pPr marL="0" indent="0">
              <a:buNone/>
            </a:pPr>
            <a:r>
              <a:rPr lang="nl-NL" sz="2000" dirty="0"/>
              <a:t>Riolering: €16 miljoen / jaar</a:t>
            </a:r>
          </a:p>
          <a:p>
            <a:pPr marL="0" indent="0">
              <a:buNone/>
            </a:pPr>
            <a:r>
              <a:rPr lang="nl-NL" sz="2000" dirty="0"/>
              <a:t>BOR: 80 miljoen / jaar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9A66B8DF-8292-4CB9-AC79-C9D7DB9C36B4}"/>
              </a:ext>
            </a:extLst>
          </p:cNvPr>
          <p:cNvSpPr/>
          <p:nvPr/>
        </p:nvSpPr>
        <p:spPr>
          <a:xfrm>
            <a:off x="5262465" y="1546755"/>
            <a:ext cx="195523" cy="1467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D85848B-ABE9-4E4C-AB8E-E0C5B80F489B}"/>
              </a:ext>
            </a:extLst>
          </p:cNvPr>
          <p:cNvSpPr/>
          <p:nvPr/>
        </p:nvSpPr>
        <p:spPr>
          <a:xfrm>
            <a:off x="5277783" y="3013789"/>
            <a:ext cx="313861" cy="22104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FB570867-6E32-4834-B16D-FC67B8F3EDA5}"/>
              </a:ext>
            </a:extLst>
          </p:cNvPr>
          <p:cNvSpPr/>
          <p:nvPr/>
        </p:nvSpPr>
        <p:spPr>
          <a:xfrm>
            <a:off x="5290840" y="5233329"/>
            <a:ext cx="164188" cy="15654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26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D1E31B-5CA0-41D8-A299-C1F0969E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9" y="1713390"/>
            <a:ext cx="8927479" cy="50217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13BD82-E79C-43C3-8793-6197F3A4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Dataketen: teveel gaat verloren</a:t>
            </a:r>
          </a:p>
        </p:txBody>
      </p:sp>
    </p:spTree>
    <p:extLst>
      <p:ext uri="{BB962C8B-B14F-4D97-AF65-F5344CB8AC3E}">
        <p14:creationId xmlns:p14="http://schemas.microsoft.com/office/powerpoint/2010/main" val="379567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CA681F-BF9F-4FE4-B6B6-C059E74A7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8" y="1502569"/>
            <a:ext cx="7566492" cy="4562475"/>
          </a:xfrm>
        </p:spPr>
        <p:txBody>
          <a:bodyPr>
            <a:normAutofit/>
          </a:bodyPr>
          <a:lstStyle/>
          <a:p>
            <a:r>
              <a:rPr lang="nl-NL" altLang="nl-NL" sz="2000" u="sng" dirty="0"/>
              <a:t>Toepassingsgerichte</a:t>
            </a:r>
            <a:r>
              <a:rPr lang="nl-NL" altLang="nl-NL" sz="2000" dirty="0"/>
              <a:t> </a:t>
            </a:r>
            <a:r>
              <a:rPr lang="nl-NL" altLang="nl-NL" sz="2000" u="sng" dirty="0"/>
              <a:t>uitwissel</a:t>
            </a:r>
            <a:r>
              <a:rPr lang="nl-NL" altLang="nl-NL" sz="2000" dirty="0"/>
              <a:t>standaard </a:t>
            </a:r>
          </a:p>
          <a:p>
            <a:r>
              <a:rPr lang="nl-NL" altLang="nl-NL" sz="2000" dirty="0"/>
              <a:t>Verplichte open standaard</a:t>
            </a:r>
          </a:p>
          <a:p>
            <a:r>
              <a:rPr lang="nl-NL" altLang="nl-NL" sz="2000" dirty="0"/>
              <a:t>Data en toepassingen gescheiden: Data bij de bron, gestructureerd, getoetst en zo mogelijk open</a:t>
            </a:r>
          </a:p>
          <a:p>
            <a:r>
              <a:rPr lang="nl-NL" altLang="nl-NL" sz="2000" dirty="0"/>
              <a:t>Hoog semantisch model (ontologie, linked data): </a:t>
            </a:r>
          </a:p>
          <a:p>
            <a:pPr lvl="1"/>
            <a:r>
              <a:rPr lang="nl-NL" sz="1600" dirty="0"/>
              <a:t>objecten, netwerk</a:t>
            </a:r>
          </a:p>
          <a:p>
            <a:pPr lvl="1"/>
            <a:r>
              <a:rPr lang="nl-NL" altLang="nl-NL" sz="1600" dirty="0"/>
              <a:t>conditie</a:t>
            </a:r>
          </a:p>
          <a:p>
            <a:pPr lvl="1"/>
            <a:r>
              <a:rPr lang="nl-NL" sz="1600" dirty="0"/>
              <a:t>processen</a:t>
            </a:r>
            <a:endParaRPr lang="nl-NL" altLang="nl-NL" sz="1600" dirty="0"/>
          </a:p>
          <a:p>
            <a:pPr lvl="1"/>
            <a:r>
              <a:rPr lang="nl-NL" altLang="nl-NL" sz="1600" dirty="0"/>
              <a:t>domeinkennis </a:t>
            </a:r>
          </a:p>
          <a:p>
            <a:pPr lvl="1"/>
            <a:r>
              <a:rPr lang="nl-NL" sz="1600" dirty="0"/>
              <a:t>kwaliteitseisen / validatie</a:t>
            </a:r>
          </a:p>
          <a:p>
            <a:pPr lvl="1"/>
            <a:r>
              <a:rPr lang="nl-NL" sz="1600" dirty="0"/>
              <a:t>uitwisselformaten</a:t>
            </a:r>
          </a:p>
          <a:p>
            <a:pPr lvl="1"/>
            <a:r>
              <a:rPr lang="nl-NL" sz="1600" dirty="0"/>
              <a:t>presentatieformaten</a:t>
            </a:r>
          </a:p>
          <a:p>
            <a:pPr lvl="1"/>
            <a:r>
              <a:rPr lang="nl-NL" sz="1600" dirty="0"/>
              <a:t>conversies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78FFDFD-A387-4C4E-BD95-A5628760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3435" y="3602900"/>
            <a:ext cx="5190565" cy="325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0942C73-0B2F-47F3-3897-55BF1A36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304800"/>
            <a:ext cx="8122444" cy="666750"/>
          </a:xfrm>
        </p:spPr>
        <p:txBody>
          <a:bodyPr>
            <a:noAutofit/>
          </a:bodyPr>
          <a:lstStyle/>
          <a:p>
            <a:r>
              <a:rPr lang="nl-NL" sz="3600" dirty="0"/>
              <a:t>Gegevenswoordenboek </a:t>
            </a:r>
            <a:br>
              <a:rPr lang="nl-NL" sz="3600" dirty="0"/>
            </a:br>
            <a:r>
              <a:rPr lang="nl-NL" sz="3600" dirty="0"/>
              <a:t>Stedelijk Water</a:t>
            </a:r>
            <a:br>
              <a:rPr lang="nl-NL" sz="3600" dirty="0"/>
            </a:br>
            <a:endParaRPr lang="nl-NL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8E3F50-4222-5524-1CC0-A152D78F8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92" y="128081"/>
            <a:ext cx="2597739" cy="13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2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F687A-EB2A-4FF4-9905-754712C0F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Raadplegen: </a:t>
            </a:r>
            <a:r>
              <a:rPr lang="nl-NL" sz="3600" dirty="0">
                <a:hlinkClick r:id="rId2"/>
              </a:rPr>
              <a:t>https://data.gwsw.nl</a:t>
            </a:r>
            <a:r>
              <a:rPr lang="nl-NL" sz="3600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FD5EB9-FB11-4E8B-8914-9B51A01C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95" y="1091381"/>
            <a:ext cx="8736100" cy="566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81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BA2AB-3C28-4874-B744-2E3C4E04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Toepassen: </a:t>
            </a:r>
            <a:r>
              <a:rPr lang="nl-NL" sz="3600" dirty="0">
                <a:hlinkClick r:id="rId2"/>
              </a:rPr>
              <a:t>https://apps.gwsw.nl</a:t>
            </a:r>
            <a:r>
              <a:rPr lang="nl-NL" sz="3600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C69EE74-730C-4812-9148-F9E1F798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059" y="971550"/>
            <a:ext cx="3743325" cy="523875"/>
          </a:xfrm>
          <a:prstGeom prst="rect">
            <a:avLst/>
          </a:prstGeom>
          <a:ln w="50800">
            <a:solidFill>
              <a:srgbClr val="DC4403"/>
            </a:solidFill>
          </a:ln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E6F3464-88DA-4EDD-B409-EE1D426BC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04" y="1626423"/>
            <a:ext cx="6456361" cy="5231577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576EFE9-D641-4988-8314-02C936A07932}"/>
              </a:ext>
            </a:extLst>
          </p:cNvPr>
          <p:cNvCxnSpPr>
            <a:cxnSpLocks/>
          </p:cNvCxnSpPr>
          <p:nvPr/>
        </p:nvCxnSpPr>
        <p:spPr>
          <a:xfrm flipV="1">
            <a:off x="1473958" y="1173672"/>
            <a:ext cx="2663101" cy="737015"/>
          </a:xfrm>
          <a:prstGeom prst="straightConnector1">
            <a:avLst/>
          </a:prstGeom>
          <a:ln w="57150">
            <a:solidFill>
              <a:srgbClr val="DC44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0ECA3D3-6858-4B48-A3D2-CB5D079792AF}"/>
              </a:ext>
            </a:extLst>
          </p:cNvPr>
          <p:cNvCxnSpPr>
            <a:cxnSpLocks/>
          </p:cNvCxnSpPr>
          <p:nvPr/>
        </p:nvCxnSpPr>
        <p:spPr>
          <a:xfrm flipV="1">
            <a:off x="3713584" y="1309832"/>
            <a:ext cx="4195863" cy="656935"/>
          </a:xfrm>
          <a:prstGeom prst="straightConnector1">
            <a:avLst/>
          </a:prstGeom>
          <a:ln w="57150">
            <a:solidFill>
              <a:srgbClr val="DC44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583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998A8-90CD-41A7-A7A5-7485E5D6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900" dirty="0">
                <a:hlinkClick r:id="rId2"/>
              </a:rPr>
              <a:t>https://apps.gwsw.nl</a:t>
            </a:r>
            <a:r>
              <a:rPr lang="nl-NL" sz="3900" dirty="0"/>
              <a:t>, tabblad </a:t>
            </a:r>
            <a:r>
              <a:rPr lang="nl-NL" sz="3900" dirty="0" err="1"/>
              <a:t>Geo</a:t>
            </a:r>
            <a:endParaRPr lang="nl-NL" sz="39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B9692B-539D-4272-948B-B241F6A33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F2E42207-8144-47AC-B0AA-A3D4DB443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" y="971550"/>
            <a:ext cx="7125814" cy="57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836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presentatie 16x9.pptx" id="{D620623C-9EBF-4C82-B8B0-429A1DC09255}" vid="{434B8041-BCEC-4C84-923B-09F7C7D1E3E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2611</TotalTime>
  <Words>573</Words>
  <Application>Microsoft Office PowerPoint</Application>
  <PresentationFormat>Diavoorstelling (4:3)</PresentationFormat>
  <Paragraphs>140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3" baseType="lpstr">
      <vt:lpstr>Arial</vt:lpstr>
      <vt:lpstr>Calibri</vt:lpstr>
      <vt:lpstr>Swift-Regular</vt:lpstr>
      <vt:lpstr>Times New Roman</vt:lpstr>
      <vt:lpstr>Verdana</vt:lpstr>
      <vt:lpstr>Wingdings</vt:lpstr>
      <vt:lpstr>Kantoorthema</vt:lpstr>
      <vt:lpstr>Beter beheer dankzij datastandaarden</vt:lpstr>
      <vt:lpstr>Wat is Stichting RIONED?</vt:lpstr>
      <vt:lpstr>Stedelijk water / riolering  Alle infrastructuur die nodig is voor gemeentelijke watertaken: inzameling, transport en verwerking hemelwater, grondwater en afvalwater  </vt:lpstr>
      <vt:lpstr>Maatschappelijke doelen bereiken met infrastructuur en beheer ervan</vt:lpstr>
      <vt:lpstr>Dataketen: teveel gaat verloren</vt:lpstr>
      <vt:lpstr>Gegevenswoordenboek  Stedelijk Water </vt:lpstr>
      <vt:lpstr>Raadplegen: https://data.gwsw.nl </vt:lpstr>
      <vt:lpstr>Toepassen: https://apps.gwsw.nl </vt:lpstr>
      <vt:lpstr>https://apps.gwsw.nl, tabblad Geo</vt:lpstr>
      <vt:lpstr>Rioolbeheerdata openbaar (!?)</vt:lpstr>
      <vt:lpstr>Ontsluiting via PDOK</vt:lpstr>
      <vt:lpstr>En dat leidt tot toepassingen!</vt:lpstr>
      <vt:lpstr>BGT en ‘PDOK-riolering’ als basis voor systeeminzicht</vt:lpstr>
      <vt:lpstr>BGT-inlooptabel</vt:lpstr>
      <vt:lpstr>PowerPoint-presentatie</vt:lpstr>
      <vt:lpstr>BGT-inlooptool</vt:lpstr>
      <vt:lpstr>Kentallen / afvalwaterprognoses</vt:lpstr>
      <vt:lpstr>Datavoorziening Energietransitie Gebouwde Omgeving (DEGO)</vt:lpstr>
      <vt:lpstr>  Hoe ouder, hoe kansrijker bij  energietransitie (PAW)</vt:lpstr>
      <vt:lpstr>Afstemming in 3D</vt:lpstr>
      <vt:lpstr>Kortom: wat kun je nu (extra)?</vt:lpstr>
      <vt:lpstr>In opbouw: BORius</vt:lpstr>
      <vt:lpstr>Vragen en reacties</vt:lpstr>
      <vt:lpstr>PowerPoint-presentatie</vt:lpstr>
      <vt:lpstr>Uitwisselarchitectuur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Oscar Kunst | Stichting Rioned</dc:creator>
  <cp:lastModifiedBy>Eric Oosterom | Stichting Rioned</cp:lastModifiedBy>
  <cp:revision>155</cp:revision>
  <cp:lastPrinted>2019-09-10T07:43:55Z</cp:lastPrinted>
  <dcterms:created xsi:type="dcterms:W3CDTF">2019-01-31T15:50:41Z</dcterms:created>
  <dcterms:modified xsi:type="dcterms:W3CDTF">2022-11-24T09:34:38Z</dcterms:modified>
</cp:coreProperties>
</file>